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70" r:id="rId11"/>
    <p:sldId id="267" r:id="rId12"/>
    <p:sldId id="268" r:id="rId13"/>
    <p:sldId id="269"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90"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7094E7-F54A-4125-9E68-25DE3C4820AC}"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EB284-4A77-4C78-A2B0-24CB21811D2D}"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094E7-F54A-4125-9E68-25DE3C4820AC}"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7094E7-F54A-4125-9E68-25DE3C4820AC}"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094E7-F54A-4125-9E68-25DE3C4820AC}"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7094E7-F54A-4125-9E68-25DE3C4820AC}"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EB284-4A77-4C78-A2B0-24CB21811D2D}"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7094E7-F54A-4125-9E68-25DE3C4820AC}"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7094E7-F54A-4125-9E68-25DE3C4820AC}" type="datetimeFigureOut">
              <a:rPr lang="en-US" smtClean="0"/>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EB284-4A77-4C78-A2B0-24CB21811D2D}"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7094E7-F54A-4125-9E68-25DE3C4820AC}" type="datetimeFigureOut">
              <a:rPr lang="en-US" smtClean="0"/>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094E7-F54A-4125-9E68-25DE3C4820AC}" type="datetimeFigureOut">
              <a:rPr lang="en-US" smtClean="0"/>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094E7-F54A-4125-9E68-25DE3C4820AC}"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EB284-4A77-4C78-A2B0-24CB21811D2D}"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094E7-F54A-4125-9E68-25DE3C4820AC}"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EB284-4A77-4C78-A2B0-24CB21811D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447094E7-F54A-4125-9E68-25DE3C4820AC}" type="datetimeFigureOut">
              <a:rPr lang="en-US" smtClean="0"/>
              <a:t>10/29/2017</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CB4EB284-4A77-4C78-A2B0-24CB21811D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Abraham’s Faith</a:t>
            </a:r>
            <a:endParaRPr lang="en-US" dirty="0"/>
          </a:p>
        </p:txBody>
      </p:sp>
      <p:sp>
        <p:nvSpPr>
          <p:cNvPr id="3" name="Subtitle 2"/>
          <p:cNvSpPr>
            <a:spLocks noGrp="1"/>
          </p:cNvSpPr>
          <p:nvPr>
            <p:ph type="subTitle" idx="1"/>
          </p:nvPr>
        </p:nvSpPr>
        <p:spPr/>
        <p:txBody>
          <a:bodyPr/>
          <a:lstStyle/>
          <a:p>
            <a:r>
              <a:rPr lang="en-US" dirty="0" smtClean="0"/>
              <a:t>Being Children of Abraham</a:t>
            </a:r>
            <a:endParaRPr lang="en-US" dirty="0"/>
          </a:p>
        </p:txBody>
      </p:sp>
    </p:spTree>
    <p:extLst>
      <p:ext uri="{BB962C8B-B14F-4D97-AF65-F5344CB8AC3E}">
        <p14:creationId xmlns:p14="http://schemas.microsoft.com/office/powerpoint/2010/main" val="2364108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the Life of Abraham</a:t>
            </a:r>
            <a:endParaRPr lang="en-US" dirty="0"/>
          </a:p>
        </p:txBody>
      </p:sp>
      <p:sp>
        <p:nvSpPr>
          <p:cNvPr id="3" name="Content Placeholder 2"/>
          <p:cNvSpPr>
            <a:spLocks noGrp="1"/>
          </p:cNvSpPr>
          <p:nvPr>
            <p:ph idx="1"/>
          </p:nvPr>
        </p:nvSpPr>
        <p:spPr>
          <a:xfrm>
            <a:off x="457200" y="1460500"/>
            <a:ext cx="8229600" cy="4064000"/>
          </a:xfrm>
        </p:spPr>
        <p:txBody>
          <a:bodyPr>
            <a:noAutofit/>
          </a:bodyPr>
          <a:lstStyle/>
          <a:p>
            <a:pPr marL="0" indent="0">
              <a:buNone/>
            </a:pPr>
            <a:r>
              <a:rPr lang="en-US" sz="1600" dirty="0" smtClean="0"/>
              <a:t>Receives Promises From God (Gen</a:t>
            </a:r>
            <a:r>
              <a:rPr lang="en-US" sz="1600" dirty="0"/>
              <a:t>. 12:2-3</a:t>
            </a:r>
            <a:r>
              <a:rPr lang="en-US" sz="1600" dirty="0" smtClean="0"/>
              <a:t>)</a:t>
            </a:r>
          </a:p>
          <a:p>
            <a:pPr marL="0" indent="0">
              <a:buNone/>
            </a:pPr>
            <a:r>
              <a:rPr lang="en-US" sz="1600" dirty="0" smtClean="0"/>
              <a:t>Departs Haran </a:t>
            </a:r>
            <a:r>
              <a:rPr lang="en-US" sz="1600" dirty="0"/>
              <a:t>at age 75 </a:t>
            </a:r>
            <a:r>
              <a:rPr lang="en-US" sz="1600" dirty="0" smtClean="0"/>
              <a:t> (</a:t>
            </a:r>
            <a:r>
              <a:rPr lang="en-US" sz="1600" dirty="0"/>
              <a:t>Gen. 12:4</a:t>
            </a:r>
            <a:r>
              <a:rPr lang="en-US" sz="1600" dirty="0" smtClean="0"/>
              <a:t>)</a:t>
            </a:r>
          </a:p>
          <a:p>
            <a:pPr marL="0" indent="0">
              <a:buNone/>
            </a:pPr>
            <a:r>
              <a:rPr lang="en-US" sz="1600" dirty="0" smtClean="0"/>
              <a:t>Separates From Lot (Gen</a:t>
            </a:r>
            <a:r>
              <a:rPr lang="en-US" sz="1600" dirty="0"/>
              <a:t>. 13:5-13</a:t>
            </a:r>
            <a:r>
              <a:rPr lang="en-US" sz="1600" dirty="0" smtClean="0"/>
              <a:t>)</a:t>
            </a:r>
          </a:p>
          <a:p>
            <a:pPr marL="0" indent="0">
              <a:buNone/>
            </a:pPr>
            <a:r>
              <a:rPr lang="en-US" sz="1600" dirty="0" smtClean="0"/>
              <a:t>God Promises Land Again (Gen</a:t>
            </a:r>
            <a:r>
              <a:rPr lang="en-US" sz="1600" dirty="0"/>
              <a:t>. 13:14-17</a:t>
            </a:r>
            <a:r>
              <a:rPr lang="en-US" sz="1600" dirty="0" smtClean="0"/>
              <a:t>)</a:t>
            </a:r>
            <a:endParaRPr lang="en-US" sz="1600" dirty="0"/>
          </a:p>
          <a:p>
            <a:pPr marL="0" indent="0">
              <a:buNone/>
            </a:pPr>
            <a:r>
              <a:rPr lang="en-US" sz="1600" dirty="0" smtClean="0"/>
              <a:t>Moves to Hebron (Gen</a:t>
            </a:r>
            <a:r>
              <a:rPr lang="en-US" sz="1600" dirty="0"/>
              <a:t>. 13:18</a:t>
            </a:r>
            <a:r>
              <a:rPr lang="en-US" sz="1600" dirty="0" smtClean="0"/>
              <a:t>)</a:t>
            </a:r>
          </a:p>
          <a:p>
            <a:pPr marL="0" indent="0">
              <a:buNone/>
            </a:pPr>
            <a:r>
              <a:rPr lang="en-US" sz="1600" dirty="0" smtClean="0"/>
              <a:t>Rescues Lot (Gen</a:t>
            </a:r>
            <a:r>
              <a:rPr lang="en-US" sz="1600" dirty="0"/>
              <a:t>. 14:1-17</a:t>
            </a:r>
            <a:r>
              <a:rPr lang="en-US" sz="1600" dirty="0" smtClean="0"/>
              <a:t>)</a:t>
            </a:r>
          </a:p>
          <a:p>
            <a:pPr marL="0" indent="0">
              <a:buNone/>
            </a:pPr>
            <a:r>
              <a:rPr lang="en-US" sz="1600" dirty="0" smtClean="0"/>
              <a:t>God Promises Son/Great Nation Again (Gen</a:t>
            </a:r>
            <a:r>
              <a:rPr lang="en-US" sz="1600" dirty="0"/>
              <a:t>. 15:1-5</a:t>
            </a:r>
            <a:r>
              <a:rPr lang="en-US" sz="1600" dirty="0" smtClean="0"/>
              <a:t>)</a:t>
            </a:r>
          </a:p>
          <a:p>
            <a:pPr marL="0" indent="0">
              <a:buNone/>
            </a:pPr>
            <a:r>
              <a:rPr lang="en-US" sz="1600" dirty="0" smtClean="0"/>
              <a:t>Marries Hagar to Help God (Gen</a:t>
            </a:r>
            <a:r>
              <a:rPr lang="en-US" sz="1600" dirty="0"/>
              <a:t>. </a:t>
            </a:r>
            <a:r>
              <a:rPr lang="en-US" sz="1600" dirty="0" smtClean="0"/>
              <a:t>16:1-3)</a:t>
            </a:r>
          </a:p>
          <a:p>
            <a:pPr marL="0" indent="0">
              <a:buNone/>
            </a:pPr>
            <a:r>
              <a:rPr lang="en-US" sz="1600" dirty="0" smtClean="0"/>
              <a:t>Ishmael Born when </a:t>
            </a:r>
            <a:r>
              <a:rPr lang="en-US" sz="1600" dirty="0"/>
              <a:t>Abram was 86 (Gen. </a:t>
            </a:r>
            <a:r>
              <a:rPr lang="en-US" sz="1600" dirty="0" smtClean="0"/>
              <a:t>16:15-16)</a:t>
            </a:r>
          </a:p>
          <a:p>
            <a:pPr marL="0" indent="0">
              <a:buNone/>
            </a:pPr>
            <a:r>
              <a:rPr lang="en-US" sz="1600" dirty="0" smtClean="0"/>
              <a:t>Names Changed, Son Promised Through Sara, Abraham Age 99 (Gen</a:t>
            </a:r>
            <a:r>
              <a:rPr lang="en-US" sz="1600" dirty="0"/>
              <a:t>. </a:t>
            </a:r>
            <a:r>
              <a:rPr lang="en-US" sz="1600" dirty="0" smtClean="0"/>
              <a:t>17:1-5)</a:t>
            </a:r>
          </a:p>
          <a:p>
            <a:pPr marL="0" indent="0">
              <a:buNone/>
            </a:pPr>
            <a:r>
              <a:rPr lang="en-US" sz="1600" dirty="0" smtClean="0"/>
              <a:t>Isaac </a:t>
            </a:r>
            <a:r>
              <a:rPr lang="en-US" sz="1600" dirty="0"/>
              <a:t>is born when Abraham was 100 years old (Gen. </a:t>
            </a:r>
            <a:r>
              <a:rPr lang="en-US" sz="1600" dirty="0" smtClean="0"/>
              <a:t>21:1-8)</a:t>
            </a:r>
          </a:p>
          <a:p>
            <a:pPr marL="0" indent="0">
              <a:buNone/>
            </a:pPr>
            <a:r>
              <a:rPr lang="en-US" sz="1600" dirty="0" smtClean="0"/>
              <a:t>He </a:t>
            </a:r>
            <a:r>
              <a:rPr lang="en-US" sz="1600" dirty="0"/>
              <a:t>offers up Isaac on Mt. Moriah at God’s command (Gen. 22:1-10</a:t>
            </a:r>
            <a:r>
              <a:rPr lang="en-US" sz="1600" dirty="0" smtClean="0"/>
              <a:t>).</a:t>
            </a:r>
            <a:endParaRPr lang="en-US" sz="1600" dirty="0"/>
          </a:p>
        </p:txBody>
      </p:sp>
      <p:sp>
        <p:nvSpPr>
          <p:cNvPr id="4" name="Right Arrow 3"/>
          <p:cNvSpPr/>
          <p:nvPr/>
        </p:nvSpPr>
        <p:spPr>
          <a:xfrm rot="10800000">
            <a:off x="5410200" y="3238500"/>
            <a:ext cx="990600" cy="304801"/>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0800000">
            <a:off x="7696200" y="4152895"/>
            <a:ext cx="990600" cy="304801"/>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23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Our Faith Like Abraham’s</a:t>
            </a:r>
            <a:endParaRPr lang="en-US" dirty="0"/>
          </a:p>
        </p:txBody>
      </p:sp>
      <p:sp>
        <p:nvSpPr>
          <p:cNvPr id="3" name="Content Placeholder 2"/>
          <p:cNvSpPr>
            <a:spLocks noGrp="1"/>
          </p:cNvSpPr>
          <p:nvPr>
            <p:ph idx="1"/>
          </p:nvPr>
        </p:nvSpPr>
        <p:spPr/>
        <p:txBody>
          <a:bodyPr/>
          <a:lstStyle/>
          <a:p>
            <a:pPr marL="0" indent="0">
              <a:buNone/>
            </a:pPr>
            <a:r>
              <a:rPr lang="en-US" sz="2000" dirty="0"/>
              <a:t>23 Now not for his sake only was it written that it was credited to him, 24 but for our sake also, to whom it will be credited, as those who believe in Him who raised Jesus our Lord from the dead, 25 </a:t>
            </a:r>
            <a:r>
              <a:rPr lang="en-US" sz="2000" i="1" dirty="0"/>
              <a:t>He</a:t>
            </a:r>
            <a:r>
              <a:rPr lang="en-US" sz="2000" dirty="0"/>
              <a:t> who was delivered over because of our transgressions, and was raised because of our justification</a:t>
            </a:r>
            <a:r>
              <a:rPr lang="en-US" sz="2000" dirty="0" smtClean="0"/>
              <a:t>.</a:t>
            </a:r>
          </a:p>
          <a:p>
            <a:pPr marL="0" indent="0">
              <a:buNone/>
            </a:pPr>
            <a:endParaRPr lang="en-US" dirty="0"/>
          </a:p>
          <a:p>
            <a:pPr marL="0" indent="0">
              <a:buNone/>
            </a:pPr>
            <a:r>
              <a:rPr lang="en-US" dirty="0" smtClean="0"/>
              <a:t>DO WE BELIEVE IN A GOD WHO GIVES </a:t>
            </a:r>
            <a:r>
              <a:rPr lang="en-US" dirty="0"/>
              <a:t>LIFE TO THE DEAD AND CALLS INTO BEING THAT WHICH DID NOT </a:t>
            </a:r>
            <a:r>
              <a:rPr lang="en-US" dirty="0" smtClean="0"/>
              <a:t>EXIST?</a:t>
            </a:r>
            <a:endParaRPr lang="en-US" dirty="0"/>
          </a:p>
          <a:p>
            <a:pPr marL="0" indent="0">
              <a:buNone/>
            </a:pPr>
            <a:endParaRPr lang="en-US" dirty="0"/>
          </a:p>
        </p:txBody>
      </p:sp>
    </p:spTree>
    <p:extLst>
      <p:ext uri="{BB962C8B-B14F-4D97-AF65-F5344CB8AC3E}">
        <p14:creationId xmlns:p14="http://schemas.microsoft.com/office/powerpoint/2010/main" val="1385354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Death</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Romans 3:23 – All have sinned and fall short of the Glory of God</a:t>
            </a:r>
          </a:p>
          <a:p>
            <a:pPr marL="0" indent="0">
              <a:buNone/>
            </a:pPr>
            <a:endParaRPr lang="en-US" sz="1800" dirty="0" smtClean="0"/>
          </a:p>
          <a:p>
            <a:pPr marL="0" indent="0">
              <a:buNone/>
            </a:pPr>
            <a:r>
              <a:rPr lang="en-US" sz="1800" dirty="0" smtClean="0"/>
              <a:t>Romans 5:12-14 - </a:t>
            </a:r>
            <a:r>
              <a:rPr lang="en-US" sz="1800" dirty="0"/>
              <a:t>12 Therefore, just as through one man sin entered into the world, and death through sin, and so death spread to all men, because all sinned— 13 for </a:t>
            </a:r>
            <a:r>
              <a:rPr lang="en-US" sz="1800" dirty="0" smtClean="0"/>
              <a:t>until </a:t>
            </a:r>
            <a:r>
              <a:rPr lang="en-US" sz="1800" dirty="0"/>
              <a:t>the Law sin was in the world, but sin is not imputed when there is no law. 14 Nevertheless death reigned from Adam until Moses, even over those who had not sinned in the likeness of the offense of Adam, who is </a:t>
            </a:r>
            <a:r>
              <a:rPr lang="en-US" sz="1800" dirty="0" smtClean="0"/>
              <a:t>a</a:t>
            </a:r>
            <a:r>
              <a:rPr lang="en-US" sz="1800" dirty="0"/>
              <a:t> </a:t>
            </a:r>
            <a:r>
              <a:rPr lang="en-US" sz="1800" dirty="0" smtClean="0"/>
              <a:t>type </a:t>
            </a:r>
            <a:r>
              <a:rPr lang="en-US" sz="1800" dirty="0"/>
              <a:t>of Him who was to come</a:t>
            </a:r>
            <a:r>
              <a:rPr lang="en-US" sz="1800" dirty="0" smtClean="0"/>
              <a:t>.</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194973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Our Faith Like Abraham’s</a:t>
            </a:r>
            <a:endParaRPr lang="en-US" dirty="0"/>
          </a:p>
        </p:txBody>
      </p:sp>
      <p:sp>
        <p:nvSpPr>
          <p:cNvPr id="3" name="Content Placeholder 2"/>
          <p:cNvSpPr>
            <a:spLocks noGrp="1"/>
          </p:cNvSpPr>
          <p:nvPr>
            <p:ph idx="1"/>
          </p:nvPr>
        </p:nvSpPr>
        <p:spPr/>
        <p:txBody>
          <a:bodyPr/>
          <a:lstStyle/>
          <a:p>
            <a:pPr marL="0" indent="0">
              <a:buNone/>
            </a:pPr>
            <a:r>
              <a:rPr lang="en-US" dirty="0" smtClean="0"/>
              <a:t>Romans 6:3-8</a:t>
            </a:r>
          </a:p>
          <a:p>
            <a:pPr marL="0" indent="0">
              <a:buNone/>
            </a:pPr>
            <a:r>
              <a:rPr lang="en-US" sz="2000" dirty="0" smtClean="0"/>
              <a:t>3</a:t>
            </a:r>
            <a:r>
              <a:rPr lang="en-US" sz="2000" dirty="0"/>
              <a:t>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5 For if we have become </a:t>
            </a:r>
            <a:r>
              <a:rPr lang="en-US" sz="2000" dirty="0" smtClean="0"/>
              <a:t>united </a:t>
            </a:r>
            <a:r>
              <a:rPr lang="en-US" sz="2000" dirty="0"/>
              <a:t>with </a:t>
            </a:r>
            <a:r>
              <a:rPr lang="en-US" sz="2000" i="1" dirty="0"/>
              <a:t>Him</a:t>
            </a:r>
            <a:r>
              <a:rPr lang="en-US" sz="2000" dirty="0"/>
              <a:t> in the likeness of His death, certainly we shall also be </a:t>
            </a:r>
            <a:r>
              <a:rPr lang="en-US" sz="2000" i="1" dirty="0" smtClean="0"/>
              <a:t>in </a:t>
            </a:r>
            <a:r>
              <a:rPr lang="en-US" sz="2000" i="1" dirty="0"/>
              <a:t>the likeness</a:t>
            </a:r>
            <a:r>
              <a:rPr lang="en-US" sz="2000" dirty="0"/>
              <a:t> of His </a:t>
            </a:r>
            <a:r>
              <a:rPr lang="en-US" sz="2000" dirty="0" smtClean="0"/>
              <a:t>resurrection… </a:t>
            </a:r>
            <a:r>
              <a:rPr lang="en-US" sz="2000" dirty="0"/>
              <a:t>8 Now if we have died with Christ, we believe that we shall also live with </a:t>
            </a:r>
            <a:r>
              <a:rPr lang="en-US" sz="2000" dirty="0" smtClean="0"/>
              <a:t>Him</a:t>
            </a:r>
            <a:r>
              <a:rPr lang="en-US" sz="2000" dirty="0"/>
              <a:t>.</a:t>
            </a:r>
          </a:p>
        </p:txBody>
      </p:sp>
    </p:spTree>
    <p:extLst>
      <p:ext uri="{BB962C8B-B14F-4D97-AF65-F5344CB8AC3E}">
        <p14:creationId xmlns:p14="http://schemas.microsoft.com/office/powerpoint/2010/main" val="120308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Book of Romans</a:t>
            </a:r>
            <a:endParaRPr lang="en-US" dirty="0"/>
          </a:p>
        </p:txBody>
      </p:sp>
      <p:sp>
        <p:nvSpPr>
          <p:cNvPr id="3" name="Content Placeholder 2"/>
          <p:cNvSpPr>
            <a:spLocks noGrp="1"/>
          </p:cNvSpPr>
          <p:nvPr>
            <p:ph idx="1"/>
          </p:nvPr>
        </p:nvSpPr>
        <p:spPr/>
        <p:txBody>
          <a:bodyPr/>
          <a:lstStyle/>
          <a:p>
            <a:r>
              <a:rPr lang="en-US" dirty="0" smtClean="0"/>
              <a:t>Written to Christians in Rome</a:t>
            </a:r>
          </a:p>
          <a:p>
            <a:pPr lvl="1"/>
            <a:r>
              <a:rPr lang="en-US" dirty="0" smtClean="0"/>
              <a:t>Jewish Christians</a:t>
            </a:r>
          </a:p>
          <a:p>
            <a:pPr lvl="1"/>
            <a:r>
              <a:rPr lang="en-US" dirty="0" smtClean="0"/>
              <a:t>Gentiles Christians</a:t>
            </a:r>
          </a:p>
          <a:p>
            <a:r>
              <a:rPr lang="en-US" dirty="0" smtClean="0"/>
              <a:t>Struggle between the groups</a:t>
            </a:r>
          </a:p>
          <a:p>
            <a:pPr lvl="1"/>
            <a:r>
              <a:rPr lang="en-US" dirty="0" smtClean="0"/>
              <a:t>Chapter 2 – Paul Explains there is No Partiality with God</a:t>
            </a:r>
          </a:p>
          <a:p>
            <a:pPr lvl="1"/>
            <a:r>
              <a:rPr lang="en-US" dirty="0" smtClean="0"/>
              <a:t>Later Chapters – Dealing with Eating Meat Sacrificed to Idols</a:t>
            </a:r>
            <a:endParaRPr lang="en-US" dirty="0"/>
          </a:p>
          <a:p>
            <a:r>
              <a:rPr lang="en-US" dirty="0" smtClean="0"/>
              <a:t>Chapter 4 – The Superiority of the Jews</a:t>
            </a:r>
          </a:p>
          <a:p>
            <a:pPr lvl="1"/>
            <a:r>
              <a:rPr lang="en-US" dirty="0" smtClean="0"/>
              <a:t>“We Have Circumcision”</a:t>
            </a:r>
          </a:p>
          <a:p>
            <a:pPr lvl="1"/>
            <a:r>
              <a:rPr lang="en-US" dirty="0" smtClean="0"/>
              <a:t>“We are children of Abraham”</a:t>
            </a:r>
          </a:p>
        </p:txBody>
      </p:sp>
    </p:spTree>
    <p:extLst>
      <p:ext uri="{BB962C8B-B14F-4D97-AF65-F5344CB8AC3E}">
        <p14:creationId xmlns:p14="http://schemas.microsoft.com/office/powerpoint/2010/main" val="2087342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Abraham as Our Father”</a:t>
            </a:r>
            <a:endParaRPr lang="en-US" dirty="0"/>
          </a:p>
        </p:txBody>
      </p:sp>
      <p:sp>
        <p:nvSpPr>
          <p:cNvPr id="3" name="Content Placeholder 2"/>
          <p:cNvSpPr>
            <a:spLocks noGrp="1"/>
          </p:cNvSpPr>
          <p:nvPr>
            <p:ph idx="1"/>
          </p:nvPr>
        </p:nvSpPr>
        <p:spPr/>
        <p:txBody>
          <a:bodyPr>
            <a:normAutofit/>
          </a:bodyPr>
          <a:lstStyle/>
          <a:p>
            <a:pPr marL="0" indent="0">
              <a:buNone/>
            </a:pPr>
            <a:r>
              <a:rPr lang="en-US" sz="1600" i="1" dirty="0" smtClean="0"/>
              <a:t>1 </a:t>
            </a:r>
            <a:r>
              <a:rPr lang="en-US" sz="1600" i="1" dirty="0"/>
              <a:t>What then shall we say that Abraham, </a:t>
            </a:r>
            <a:r>
              <a:rPr lang="en-US" sz="1600" i="1" dirty="0" smtClean="0"/>
              <a:t>our </a:t>
            </a:r>
            <a:r>
              <a:rPr lang="en-US" sz="1600" i="1" dirty="0"/>
              <a:t>forefather according to the flesh, has found? 2 For if Abraham was justified </a:t>
            </a:r>
            <a:r>
              <a:rPr lang="en-US" sz="1600" i="1" dirty="0" smtClean="0"/>
              <a:t>by </a:t>
            </a:r>
            <a:r>
              <a:rPr lang="en-US" sz="1600" i="1" dirty="0"/>
              <a:t>works, he has something to boast </a:t>
            </a:r>
            <a:r>
              <a:rPr lang="en-US" sz="1600" i="1" dirty="0" smtClean="0"/>
              <a:t>about</a:t>
            </a:r>
            <a:r>
              <a:rPr lang="en-US" sz="1600" i="1" dirty="0"/>
              <a:t>, but not </a:t>
            </a:r>
            <a:r>
              <a:rPr lang="en-US" sz="1600" i="1" dirty="0" smtClean="0"/>
              <a:t>before </a:t>
            </a:r>
            <a:r>
              <a:rPr lang="en-US" sz="1600" i="1" dirty="0"/>
              <a:t>God</a:t>
            </a:r>
            <a:r>
              <a:rPr lang="en-US" sz="1600" i="1" dirty="0" smtClean="0"/>
              <a:t>.</a:t>
            </a:r>
          </a:p>
          <a:p>
            <a:pPr marL="0" indent="0">
              <a:buNone/>
            </a:pPr>
            <a:r>
              <a:rPr lang="en-US" sz="1600" i="1" dirty="0" smtClean="0"/>
              <a:t>     - Romans 1:1-2</a:t>
            </a:r>
          </a:p>
          <a:p>
            <a:pPr marL="0" indent="0">
              <a:buNone/>
            </a:pPr>
            <a:endParaRPr lang="en-US" sz="1600" i="1" dirty="0"/>
          </a:p>
          <a:p>
            <a:pPr marL="0" indent="0">
              <a:buNone/>
            </a:pPr>
            <a:r>
              <a:rPr lang="en-US" sz="1600" i="1" dirty="0"/>
              <a:t> 8 Therefore bear fruit in keeping with repentance; 9 and do not suppose that you can say to yourselves, ‘We have Abraham for our father’; for I say to you that from these stones God is able to raise up children to Abraham. </a:t>
            </a:r>
            <a:endParaRPr lang="en-US" sz="1600" i="1" dirty="0" smtClean="0"/>
          </a:p>
          <a:p>
            <a:pPr marL="0" indent="0">
              <a:buNone/>
            </a:pPr>
            <a:r>
              <a:rPr lang="en-US" sz="1600" i="1" dirty="0" smtClean="0"/>
              <a:t>     - Matt 3:8-9</a:t>
            </a:r>
          </a:p>
          <a:p>
            <a:pPr marL="0" indent="0">
              <a:buNone/>
            </a:pPr>
            <a:endParaRPr lang="en-US" sz="1600" i="1" dirty="0"/>
          </a:p>
          <a:p>
            <a:pPr marL="0" indent="0">
              <a:buNone/>
            </a:pPr>
            <a:r>
              <a:rPr lang="en-US" sz="1600" i="1" dirty="0" smtClean="0"/>
              <a:t>1 Some </a:t>
            </a:r>
            <a:r>
              <a:rPr lang="en-US" sz="1600" i="1" dirty="0"/>
              <a:t>men came down from Judea and began teaching the brethren, “Unless you are circumcised according to the custom of Moses, you cannot be saved</a:t>
            </a:r>
            <a:r>
              <a:rPr lang="en-US" sz="1600" i="1" dirty="0" smtClean="0"/>
              <a:t>.”</a:t>
            </a:r>
          </a:p>
          <a:p>
            <a:pPr marL="0" indent="0">
              <a:buNone/>
            </a:pPr>
            <a:r>
              <a:rPr lang="en-US" sz="1600" i="1" dirty="0"/>
              <a:t> </a:t>
            </a:r>
            <a:r>
              <a:rPr lang="en-US" sz="1600" i="1" dirty="0" smtClean="0"/>
              <a:t>     - Acts 15:1</a:t>
            </a:r>
          </a:p>
          <a:p>
            <a:pPr marL="0" indent="0">
              <a:buNone/>
            </a:pPr>
            <a:endParaRPr lang="en-US" sz="1800" i="1" dirty="0"/>
          </a:p>
        </p:txBody>
      </p:sp>
    </p:spTree>
    <p:extLst>
      <p:ext uri="{BB962C8B-B14F-4D97-AF65-F5344CB8AC3E}">
        <p14:creationId xmlns:p14="http://schemas.microsoft.com/office/powerpoint/2010/main" val="16403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Abraham’s Righteousness</a:t>
            </a:r>
            <a:endParaRPr lang="en-US" dirty="0"/>
          </a:p>
        </p:txBody>
      </p:sp>
      <p:sp>
        <p:nvSpPr>
          <p:cNvPr id="3" name="Content Placeholder 2"/>
          <p:cNvSpPr>
            <a:spLocks noGrp="1"/>
          </p:cNvSpPr>
          <p:nvPr>
            <p:ph idx="1"/>
          </p:nvPr>
        </p:nvSpPr>
        <p:spPr/>
        <p:txBody>
          <a:bodyPr>
            <a:normAutofit/>
          </a:bodyPr>
          <a:lstStyle/>
          <a:p>
            <a:pPr marL="0" indent="0">
              <a:buNone/>
            </a:pPr>
            <a:r>
              <a:rPr lang="en-US" sz="1600" i="1" dirty="0"/>
              <a:t>7 “BLESSED ARE THOSE WHOSE LAWLESS DEEDS HAVE BEEN FORGIVEN,</a:t>
            </a:r>
          </a:p>
          <a:p>
            <a:pPr marL="0" indent="0">
              <a:buNone/>
            </a:pPr>
            <a:r>
              <a:rPr lang="en-US" sz="1600" i="1" dirty="0"/>
              <a:t>AND WHOSE SINS HAVE BEEN COVERED.</a:t>
            </a:r>
          </a:p>
          <a:p>
            <a:pPr marL="0" indent="0">
              <a:buNone/>
            </a:pPr>
            <a:r>
              <a:rPr lang="en-US" sz="1600" i="1" dirty="0"/>
              <a:t>8 “BLESSED IS THE MAN WHOSE SIN THE LORD WILL NOT TAKE INTO ACCOUNT.”</a:t>
            </a:r>
          </a:p>
          <a:p>
            <a:pPr marL="0" indent="0">
              <a:buNone/>
            </a:pPr>
            <a:r>
              <a:rPr lang="en-US" sz="1600" i="1" dirty="0"/>
              <a:t>9 Is this blessing then on </a:t>
            </a:r>
            <a:r>
              <a:rPr lang="en-US" sz="1600" i="1" dirty="0" smtClean="0"/>
              <a:t>the </a:t>
            </a:r>
            <a:r>
              <a:rPr lang="en-US" sz="1600" i="1" dirty="0"/>
              <a:t>circumcised, or on </a:t>
            </a:r>
            <a:r>
              <a:rPr lang="en-US" sz="1600" i="1" dirty="0" smtClean="0"/>
              <a:t>the </a:t>
            </a:r>
            <a:r>
              <a:rPr lang="en-US" sz="1600" i="1" dirty="0"/>
              <a:t>uncircumcised also? For we say, “FAITH WAS CREDITED TO ABRAHAM AS RIGHTEOUSNESS.” 10 How then was it credited? While he was </a:t>
            </a:r>
            <a:r>
              <a:rPr lang="en-US" sz="1600" i="1" dirty="0" smtClean="0"/>
              <a:t>circumcised</a:t>
            </a:r>
            <a:r>
              <a:rPr lang="en-US" sz="1600" i="1" dirty="0"/>
              <a:t>, or </a:t>
            </a:r>
            <a:r>
              <a:rPr lang="en-US" sz="1600" i="1" dirty="0" smtClean="0"/>
              <a:t>uncircumcised?</a:t>
            </a:r>
            <a:endParaRPr lang="en-US" sz="1600" i="1" dirty="0"/>
          </a:p>
          <a:p>
            <a:pPr marL="0" indent="0">
              <a:buNone/>
            </a:pPr>
            <a:endParaRPr lang="en-US" dirty="0"/>
          </a:p>
        </p:txBody>
      </p:sp>
    </p:spTree>
    <p:extLst>
      <p:ext uri="{BB962C8B-B14F-4D97-AF65-F5344CB8AC3E}">
        <p14:creationId xmlns:p14="http://schemas.microsoft.com/office/powerpoint/2010/main" val="477593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the Life of Abraham</a:t>
            </a:r>
            <a:endParaRPr lang="en-US" dirty="0"/>
          </a:p>
        </p:txBody>
      </p:sp>
      <p:sp>
        <p:nvSpPr>
          <p:cNvPr id="3" name="Content Placeholder 2"/>
          <p:cNvSpPr>
            <a:spLocks noGrp="1"/>
          </p:cNvSpPr>
          <p:nvPr>
            <p:ph idx="1"/>
          </p:nvPr>
        </p:nvSpPr>
        <p:spPr>
          <a:xfrm>
            <a:off x="457200" y="1460500"/>
            <a:ext cx="8229600" cy="4064000"/>
          </a:xfrm>
        </p:spPr>
        <p:txBody>
          <a:bodyPr>
            <a:noAutofit/>
          </a:bodyPr>
          <a:lstStyle/>
          <a:p>
            <a:pPr marL="0" indent="0">
              <a:buNone/>
            </a:pPr>
            <a:r>
              <a:rPr lang="en-US" sz="1600" dirty="0" smtClean="0"/>
              <a:t>Receives Promises From God (Gen</a:t>
            </a:r>
            <a:r>
              <a:rPr lang="en-US" sz="1600" dirty="0"/>
              <a:t>. 12:2-3</a:t>
            </a:r>
            <a:r>
              <a:rPr lang="en-US" sz="1600" dirty="0" smtClean="0"/>
              <a:t>)</a:t>
            </a:r>
          </a:p>
          <a:p>
            <a:pPr marL="0" indent="0">
              <a:buNone/>
            </a:pPr>
            <a:r>
              <a:rPr lang="en-US" sz="1600" dirty="0" smtClean="0"/>
              <a:t>Departs Haran </a:t>
            </a:r>
            <a:r>
              <a:rPr lang="en-US" sz="1600" dirty="0"/>
              <a:t>at age 75 </a:t>
            </a:r>
            <a:r>
              <a:rPr lang="en-US" sz="1600" dirty="0" smtClean="0"/>
              <a:t> (</a:t>
            </a:r>
            <a:r>
              <a:rPr lang="en-US" sz="1600" dirty="0"/>
              <a:t>Gen. 12:4</a:t>
            </a:r>
            <a:r>
              <a:rPr lang="en-US" sz="1600" dirty="0" smtClean="0"/>
              <a:t>)</a:t>
            </a:r>
          </a:p>
          <a:p>
            <a:pPr marL="0" indent="0">
              <a:buNone/>
            </a:pPr>
            <a:r>
              <a:rPr lang="en-US" sz="1600" dirty="0" smtClean="0"/>
              <a:t>Separates From Lot (Gen</a:t>
            </a:r>
            <a:r>
              <a:rPr lang="en-US" sz="1600" dirty="0"/>
              <a:t>. 13:5-13</a:t>
            </a:r>
            <a:r>
              <a:rPr lang="en-US" sz="1600" dirty="0" smtClean="0"/>
              <a:t>)</a:t>
            </a:r>
          </a:p>
          <a:p>
            <a:pPr marL="0" indent="0">
              <a:buNone/>
            </a:pPr>
            <a:r>
              <a:rPr lang="en-US" sz="1600" dirty="0" smtClean="0"/>
              <a:t>God Promises Land Again (Gen</a:t>
            </a:r>
            <a:r>
              <a:rPr lang="en-US" sz="1600" dirty="0"/>
              <a:t>. 13:14-17</a:t>
            </a:r>
            <a:r>
              <a:rPr lang="en-US" sz="1600" dirty="0" smtClean="0"/>
              <a:t>)</a:t>
            </a:r>
            <a:endParaRPr lang="en-US" sz="1600" dirty="0"/>
          </a:p>
          <a:p>
            <a:pPr marL="0" indent="0">
              <a:buNone/>
            </a:pPr>
            <a:r>
              <a:rPr lang="en-US" sz="1600" dirty="0" smtClean="0"/>
              <a:t>Moves to Hebron (Gen</a:t>
            </a:r>
            <a:r>
              <a:rPr lang="en-US" sz="1600" dirty="0"/>
              <a:t>. 13:18</a:t>
            </a:r>
            <a:r>
              <a:rPr lang="en-US" sz="1600" dirty="0" smtClean="0"/>
              <a:t>)</a:t>
            </a:r>
          </a:p>
          <a:p>
            <a:pPr marL="0" indent="0">
              <a:buNone/>
            </a:pPr>
            <a:r>
              <a:rPr lang="en-US" sz="1600" dirty="0" smtClean="0"/>
              <a:t>Rescues Lot (Gen</a:t>
            </a:r>
            <a:r>
              <a:rPr lang="en-US" sz="1600" dirty="0"/>
              <a:t>. 14:1-17</a:t>
            </a:r>
            <a:r>
              <a:rPr lang="en-US" sz="1600" dirty="0" smtClean="0"/>
              <a:t>)</a:t>
            </a:r>
          </a:p>
          <a:p>
            <a:pPr marL="0" indent="0">
              <a:buNone/>
            </a:pPr>
            <a:r>
              <a:rPr lang="en-US" sz="1600" dirty="0" smtClean="0"/>
              <a:t>God Promises Son/Great Nation Again (Gen</a:t>
            </a:r>
            <a:r>
              <a:rPr lang="en-US" sz="1600" dirty="0"/>
              <a:t>. 15:1-5</a:t>
            </a:r>
            <a:r>
              <a:rPr lang="en-US" sz="1600" dirty="0" smtClean="0"/>
              <a:t>)</a:t>
            </a:r>
          </a:p>
          <a:p>
            <a:pPr marL="0" indent="0">
              <a:buNone/>
            </a:pPr>
            <a:r>
              <a:rPr lang="en-US" sz="1600" dirty="0" smtClean="0"/>
              <a:t>Marries Hagar to Help God (Gen</a:t>
            </a:r>
            <a:r>
              <a:rPr lang="en-US" sz="1600" dirty="0"/>
              <a:t>. </a:t>
            </a:r>
            <a:r>
              <a:rPr lang="en-US" sz="1600" dirty="0" smtClean="0"/>
              <a:t>16:1-3)</a:t>
            </a:r>
          </a:p>
          <a:p>
            <a:pPr marL="0" indent="0">
              <a:buNone/>
            </a:pPr>
            <a:r>
              <a:rPr lang="en-US" sz="1600" dirty="0" smtClean="0"/>
              <a:t>Ishmael Born when </a:t>
            </a:r>
            <a:r>
              <a:rPr lang="en-US" sz="1600" dirty="0"/>
              <a:t>Abram was 86 (Gen. </a:t>
            </a:r>
            <a:r>
              <a:rPr lang="en-US" sz="1600" dirty="0" smtClean="0"/>
              <a:t>16:15-16)</a:t>
            </a:r>
          </a:p>
          <a:p>
            <a:pPr marL="0" indent="0">
              <a:buNone/>
            </a:pPr>
            <a:r>
              <a:rPr lang="en-US" sz="1600" dirty="0" smtClean="0"/>
              <a:t>Names Changed, Son Promised Through Sara, Abraham Age 99 (Gen</a:t>
            </a:r>
            <a:r>
              <a:rPr lang="en-US" sz="1600" dirty="0"/>
              <a:t>. </a:t>
            </a:r>
            <a:r>
              <a:rPr lang="en-US" sz="1600" dirty="0" smtClean="0"/>
              <a:t>17:1-5)</a:t>
            </a:r>
          </a:p>
          <a:p>
            <a:pPr marL="0" indent="0">
              <a:buNone/>
            </a:pPr>
            <a:r>
              <a:rPr lang="en-US" sz="1600" dirty="0" smtClean="0"/>
              <a:t>Isaac </a:t>
            </a:r>
            <a:r>
              <a:rPr lang="en-US" sz="1600" dirty="0"/>
              <a:t>is born when Abraham was 100 years old (Gen. </a:t>
            </a:r>
            <a:r>
              <a:rPr lang="en-US" sz="1600" dirty="0" smtClean="0"/>
              <a:t>21:1-8)</a:t>
            </a:r>
          </a:p>
          <a:p>
            <a:pPr marL="0" indent="0">
              <a:buNone/>
            </a:pPr>
            <a:r>
              <a:rPr lang="en-US" sz="1600" dirty="0" smtClean="0"/>
              <a:t>He </a:t>
            </a:r>
            <a:r>
              <a:rPr lang="en-US" sz="1600" dirty="0"/>
              <a:t>offers up Isaac on Mt. Moriah at God’s command (Gen. 22:1-10</a:t>
            </a:r>
            <a:r>
              <a:rPr lang="en-US" sz="1600" dirty="0" smtClean="0"/>
              <a:t>).</a:t>
            </a:r>
            <a:endParaRPr lang="en-US" sz="1600" dirty="0"/>
          </a:p>
        </p:txBody>
      </p:sp>
      <p:sp>
        <p:nvSpPr>
          <p:cNvPr id="4" name="Right Arrow 3"/>
          <p:cNvSpPr/>
          <p:nvPr/>
        </p:nvSpPr>
        <p:spPr>
          <a:xfrm rot="10800000">
            <a:off x="5410200" y="3238500"/>
            <a:ext cx="990600" cy="304801"/>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5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Like Abraham</a:t>
            </a:r>
            <a:endParaRPr lang="en-US" dirty="0"/>
          </a:p>
        </p:txBody>
      </p:sp>
      <p:sp>
        <p:nvSpPr>
          <p:cNvPr id="3" name="Content Placeholder 2"/>
          <p:cNvSpPr>
            <a:spLocks noGrp="1"/>
          </p:cNvSpPr>
          <p:nvPr>
            <p:ph idx="1"/>
          </p:nvPr>
        </p:nvSpPr>
        <p:spPr/>
        <p:txBody>
          <a:bodyPr>
            <a:normAutofit/>
          </a:bodyPr>
          <a:lstStyle/>
          <a:p>
            <a:pPr marL="0" indent="0">
              <a:buNone/>
            </a:pPr>
            <a:r>
              <a:rPr lang="en-US" sz="1700" dirty="0"/>
              <a:t>Genesis 15:2-5</a:t>
            </a:r>
          </a:p>
          <a:p>
            <a:pPr marL="0" indent="0">
              <a:buNone/>
            </a:pPr>
            <a:r>
              <a:rPr lang="en-US" sz="1700" dirty="0" smtClean="0"/>
              <a:t>2</a:t>
            </a:r>
            <a:r>
              <a:rPr lang="en-US" sz="1700" dirty="0"/>
              <a:t> Abram said, “O Lord </a:t>
            </a:r>
            <a:r>
              <a:rPr lang="en-US" sz="1700" dirty="0" smtClean="0"/>
              <a:t>GOD</a:t>
            </a:r>
            <a:r>
              <a:rPr lang="en-US" sz="1700" dirty="0"/>
              <a:t>, what will You give me, since I </a:t>
            </a:r>
            <a:r>
              <a:rPr lang="en-US" sz="1700" dirty="0" smtClean="0"/>
              <a:t>am </a:t>
            </a:r>
            <a:r>
              <a:rPr lang="en-US" sz="1700" dirty="0"/>
              <a:t>childless, and the </a:t>
            </a:r>
            <a:r>
              <a:rPr lang="en-US" sz="1700" dirty="0" smtClean="0"/>
              <a:t>heir </a:t>
            </a:r>
            <a:r>
              <a:rPr lang="en-US" sz="1700" dirty="0"/>
              <a:t>of my house is Eliezer of Damascus?” 3 And Abram said, </a:t>
            </a:r>
            <a:r>
              <a:rPr lang="en-US" sz="1700" dirty="0" smtClean="0"/>
              <a:t>“Since </a:t>
            </a:r>
            <a:r>
              <a:rPr lang="en-US" sz="1700" dirty="0"/>
              <a:t>You have given no </a:t>
            </a:r>
            <a:r>
              <a:rPr lang="en-US" sz="1700" dirty="0" smtClean="0"/>
              <a:t>offspring </a:t>
            </a:r>
            <a:r>
              <a:rPr lang="en-US" sz="1700" dirty="0"/>
              <a:t>to me, </a:t>
            </a:r>
            <a:r>
              <a:rPr lang="en-US" sz="1700" dirty="0" smtClean="0"/>
              <a:t>one </a:t>
            </a:r>
            <a:r>
              <a:rPr lang="en-US" sz="1700" dirty="0"/>
              <a:t>born in my house is my heir.” 4 Then behold, the word of the </a:t>
            </a:r>
            <a:r>
              <a:rPr lang="en-US" sz="1700" dirty="0" smtClean="0"/>
              <a:t>LORD came </a:t>
            </a:r>
            <a:r>
              <a:rPr lang="en-US" sz="1700" dirty="0"/>
              <a:t>to him, saying, “This man will not be your heir; but one who will come forth from your own </a:t>
            </a:r>
            <a:r>
              <a:rPr lang="en-US" sz="1700" dirty="0" smtClean="0"/>
              <a:t>body</a:t>
            </a:r>
            <a:r>
              <a:rPr lang="en-US" sz="1700" dirty="0"/>
              <a:t>, he shall be your heir.” 5 And He took him outside and said, “Now look toward the heavens, and count the stars, if you are able to count them.” And He said to him, “So shall your </a:t>
            </a:r>
            <a:r>
              <a:rPr lang="en-US" sz="1700" dirty="0" smtClean="0"/>
              <a:t>descendants </a:t>
            </a:r>
            <a:r>
              <a:rPr lang="en-US" sz="1700" dirty="0"/>
              <a:t>be.” 6 Then he believed in the LORD; and He reckoned it to him as righteousness. </a:t>
            </a:r>
            <a:endParaRPr lang="en-US" sz="1700" dirty="0" smtClean="0"/>
          </a:p>
        </p:txBody>
      </p:sp>
    </p:spTree>
    <p:extLst>
      <p:ext uri="{BB962C8B-B14F-4D97-AF65-F5344CB8AC3E}">
        <p14:creationId xmlns:p14="http://schemas.microsoft.com/office/powerpoint/2010/main" val="2057901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Like Abraham</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9 Is this blessing then on </a:t>
            </a:r>
            <a:r>
              <a:rPr lang="en-US" sz="1600" dirty="0" smtClean="0"/>
              <a:t>the </a:t>
            </a:r>
            <a:r>
              <a:rPr lang="en-US" sz="1600" dirty="0"/>
              <a:t>circumcised, or on </a:t>
            </a:r>
            <a:r>
              <a:rPr lang="en-US" sz="1600" dirty="0" smtClean="0"/>
              <a:t>the </a:t>
            </a:r>
            <a:r>
              <a:rPr lang="en-US" sz="1600" dirty="0"/>
              <a:t>uncircumcised also? For we say, “FAITH WAS CREDITED TO ABRAHAM AS RIGHTEOUSNESS.” 10 How then was it credited? While he was </a:t>
            </a:r>
            <a:r>
              <a:rPr lang="en-US" sz="1600" dirty="0" smtClean="0"/>
              <a:t>circumcised</a:t>
            </a:r>
            <a:r>
              <a:rPr lang="en-US" sz="1600" dirty="0"/>
              <a:t>, or </a:t>
            </a:r>
            <a:r>
              <a:rPr lang="en-US" sz="1600" dirty="0" smtClean="0"/>
              <a:t>uncircumcised</a:t>
            </a:r>
            <a:r>
              <a:rPr lang="en-US" sz="1600" dirty="0"/>
              <a:t>? </a:t>
            </a:r>
            <a:r>
              <a:rPr lang="en-US" sz="1600" dirty="0">
                <a:solidFill>
                  <a:srgbClr val="FF0000"/>
                </a:solidFill>
              </a:rPr>
              <a:t>Not while </a:t>
            </a:r>
            <a:r>
              <a:rPr lang="en-US" sz="1600" dirty="0" smtClean="0">
                <a:solidFill>
                  <a:srgbClr val="FF0000"/>
                </a:solidFill>
              </a:rPr>
              <a:t>circumcised</a:t>
            </a:r>
            <a:r>
              <a:rPr lang="en-US" sz="1600" dirty="0">
                <a:solidFill>
                  <a:srgbClr val="FF0000"/>
                </a:solidFill>
              </a:rPr>
              <a:t>, but while </a:t>
            </a:r>
            <a:r>
              <a:rPr lang="en-US" sz="1600" dirty="0" smtClean="0">
                <a:solidFill>
                  <a:srgbClr val="FF0000"/>
                </a:solidFill>
              </a:rPr>
              <a:t>uncircumcised</a:t>
            </a:r>
            <a:r>
              <a:rPr lang="en-US" sz="1600" dirty="0">
                <a:solidFill>
                  <a:srgbClr val="FF0000"/>
                </a:solidFill>
              </a:rPr>
              <a:t>; </a:t>
            </a:r>
            <a:r>
              <a:rPr lang="en-US" sz="1600" dirty="0"/>
              <a:t>11 and he received the sign of circumcision, a seal of the righteousness of the faith which </a:t>
            </a:r>
            <a:r>
              <a:rPr lang="en-US" sz="1600" dirty="0" smtClean="0"/>
              <a:t>he </a:t>
            </a:r>
            <a:r>
              <a:rPr lang="en-US" sz="1600" dirty="0"/>
              <a:t>had while uncircumcised, so that he might be the father of all who believe without being circumcised, that righteousness might be credited to them, 12 and the father of circumcision to those who not only are of the circumcision, but who also follow in the steps of the faith of our father Abraham which </a:t>
            </a:r>
            <a:r>
              <a:rPr lang="en-US" sz="1600" dirty="0" smtClean="0"/>
              <a:t>he </a:t>
            </a:r>
            <a:r>
              <a:rPr lang="en-US" sz="1600" dirty="0"/>
              <a:t>had while uncircumcised</a:t>
            </a:r>
            <a:r>
              <a:rPr lang="en-US" sz="1600" dirty="0" smtClean="0"/>
              <a:t>.</a:t>
            </a:r>
          </a:p>
          <a:p>
            <a:pPr marL="0" indent="0">
              <a:buNone/>
            </a:pPr>
            <a:endParaRPr lang="en-US" sz="1600" dirty="0"/>
          </a:p>
          <a:p>
            <a:pPr marL="0" indent="0">
              <a:buNone/>
            </a:pPr>
            <a:r>
              <a:rPr lang="en-US" dirty="0" smtClean="0"/>
              <a:t>What about this makes Abraham’s faith in God so Great?</a:t>
            </a:r>
          </a:p>
          <a:p>
            <a:pPr marL="0" indent="0">
              <a:buNone/>
            </a:pPr>
            <a:r>
              <a:rPr lang="en-US" dirty="0" smtClean="0"/>
              <a:t>Why do we want to have a faith </a:t>
            </a:r>
            <a:r>
              <a:rPr lang="en-US" dirty="0"/>
              <a:t>l</a:t>
            </a:r>
            <a:r>
              <a:rPr lang="en-US" dirty="0" smtClean="0"/>
              <a:t>ike Abraham?</a:t>
            </a:r>
            <a:endParaRPr lang="en-US" dirty="0"/>
          </a:p>
        </p:txBody>
      </p:sp>
    </p:spTree>
    <p:extLst>
      <p:ext uri="{BB962C8B-B14F-4D97-AF65-F5344CB8AC3E}">
        <p14:creationId xmlns:p14="http://schemas.microsoft.com/office/powerpoint/2010/main" val="1814918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Like Abraham</a:t>
            </a:r>
            <a:endParaRPr lang="en-US" dirty="0"/>
          </a:p>
        </p:txBody>
      </p:sp>
      <p:sp>
        <p:nvSpPr>
          <p:cNvPr id="3" name="Content Placeholder 2"/>
          <p:cNvSpPr>
            <a:spLocks noGrp="1"/>
          </p:cNvSpPr>
          <p:nvPr>
            <p:ph idx="1"/>
          </p:nvPr>
        </p:nvSpPr>
        <p:spPr>
          <a:xfrm>
            <a:off x="457200" y="1333500"/>
            <a:ext cx="8229600" cy="4267200"/>
          </a:xfrm>
        </p:spPr>
        <p:txBody>
          <a:bodyPr>
            <a:normAutofit/>
          </a:bodyPr>
          <a:lstStyle/>
          <a:p>
            <a:pPr marL="0" indent="0">
              <a:buNone/>
            </a:pPr>
            <a:r>
              <a:rPr lang="en-US" sz="1700" dirty="0"/>
              <a:t>16 For this reason </a:t>
            </a:r>
            <a:r>
              <a:rPr lang="en-US" sz="1700" i="1" dirty="0"/>
              <a:t>it is</a:t>
            </a:r>
            <a:r>
              <a:rPr lang="en-US" sz="1700" dirty="0"/>
              <a:t> </a:t>
            </a:r>
            <a:r>
              <a:rPr lang="en-US" sz="1700" dirty="0" smtClean="0"/>
              <a:t>by </a:t>
            </a:r>
            <a:r>
              <a:rPr lang="en-US" sz="1700" dirty="0"/>
              <a:t>faith, in order that </a:t>
            </a:r>
            <a:r>
              <a:rPr lang="en-US" sz="1700" i="1" dirty="0"/>
              <a:t>it may be</a:t>
            </a:r>
            <a:r>
              <a:rPr lang="en-US" sz="1700" dirty="0"/>
              <a:t> in accordance with grace, so that the promise will be guaranteed to all the </a:t>
            </a:r>
            <a:r>
              <a:rPr lang="en-US" sz="1700" dirty="0" smtClean="0"/>
              <a:t>descendants</a:t>
            </a:r>
            <a:r>
              <a:rPr lang="en-US" sz="1700" dirty="0"/>
              <a:t>, not only to </a:t>
            </a:r>
            <a:r>
              <a:rPr lang="en-US" sz="1700" dirty="0" smtClean="0"/>
              <a:t>those </a:t>
            </a:r>
            <a:r>
              <a:rPr lang="en-US" sz="1700" dirty="0"/>
              <a:t>who are of the Law, but also to </a:t>
            </a:r>
            <a:r>
              <a:rPr lang="en-US" sz="1700" dirty="0" smtClean="0"/>
              <a:t>those </a:t>
            </a:r>
            <a:r>
              <a:rPr lang="en-US" sz="1700" dirty="0"/>
              <a:t>who are of the faith of Abraham, who is the father of us all, 17 (as it is written, “A FATHER OF MANY NATIONS HAVE I MADE YOU”) in the presence of Him whom he believed</a:t>
            </a:r>
            <a:r>
              <a:rPr lang="en-US" sz="1700" dirty="0" smtClean="0"/>
              <a:t>,</a:t>
            </a:r>
            <a:r>
              <a:rPr lang="en-US" sz="1700" dirty="0"/>
              <a:t> </a:t>
            </a:r>
            <a:endParaRPr lang="en-US" sz="1700" dirty="0" smtClean="0"/>
          </a:p>
          <a:p>
            <a:pPr marL="0" indent="0">
              <a:buNone/>
            </a:pPr>
            <a:endParaRPr lang="en-US" sz="1600" dirty="0"/>
          </a:p>
          <a:p>
            <a:pPr marL="0" indent="0" algn="ctr">
              <a:buNone/>
            </a:pPr>
            <a:r>
              <a:rPr lang="en-US" sz="2600" dirty="0" smtClean="0"/>
              <a:t>GOD </a:t>
            </a:r>
            <a:r>
              <a:rPr lang="en-US" sz="2600" dirty="0"/>
              <a:t>– </a:t>
            </a:r>
            <a:r>
              <a:rPr lang="en-US" sz="2600" dirty="0" smtClean="0"/>
              <a:t>WHO GIVES LIFE TO THE DEAD AND CALLS INTO BEING THAT WHICH DID NOT EXIST</a:t>
            </a:r>
          </a:p>
        </p:txBody>
      </p:sp>
    </p:spTree>
    <p:extLst>
      <p:ext uri="{BB962C8B-B14F-4D97-AF65-F5344CB8AC3E}">
        <p14:creationId xmlns:p14="http://schemas.microsoft.com/office/powerpoint/2010/main" val="33143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Like Abraham</a:t>
            </a:r>
            <a:endParaRPr lang="en-US" dirty="0"/>
          </a:p>
        </p:txBody>
      </p:sp>
      <p:sp>
        <p:nvSpPr>
          <p:cNvPr id="3" name="Content Placeholder 2"/>
          <p:cNvSpPr>
            <a:spLocks noGrp="1"/>
          </p:cNvSpPr>
          <p:nvPr>
            <p:ph idx="1"/>
          </p:nvPr>
        </p:nvSpPr>
        <p:spPr>
          <a:xfrm>
            <a:off x="457200" y="1333500"/>
            <a:ext cx="8229600" cy="4267200"/>
          </a:xfrm>
        </p:spPr>
        <p:txBody>
          <a:bodyPr>
            <a:normAutofit/>
          </a:bodyPr>
          <a:lstStyle/>
          <a:p>
            <a:pPr marL="0" indent="0">
              <a:buNone/>
            </a:pPr>
            <a:r>
              <a:rPr lang="en-US" sz="1700" dirty="0"/>
              <a:t>16 For this reason </a:t>
            </a:r>
            <a:r>
              <a:rPr lang="en-US" sz="1700" i="1" dirty="0"/>
              <a:t>it is</a:t>
            </a:r>
            <a:r>
              <a:rPr lang="en-US" sz="1700" dirty="0"/>
              <a:t> </a:t>
            </a:r>
            <a:r>
              <a:rPr lang="en-US" sz="1700" dirty="0" smtClean="0"/>
              <a:t>by </a:t>
            </a:r>
            <a:r>
              <a:rPr lang="en-US" sz="1700" dirty="0"/>
              <a:t>faith, in order that </a:t>
            </a:r>
            <a:r>
              <a:rPr lang="en-US" sz="1700" i="1" dirty="0"/>
              <a:t>it may be</a:t>
            </a:r>
            <a:r>
              <a:rPr lang="en-US" sz="1700" dirty="0"/>
              <a:t> in accordance with grace, so that the promise will be guaranteed to all the </a:t>
            </a:r>
            <a:r>
              <a:rPr lang="en-US" sz="1700" dirty="0" smtClean="0"/>
              <a:t>descendants</a:t>
            </a:r>
            <a:r>
              <a:rPr lang="en-US" sz="1700" dirty="0"/>
              <a:t>, not only to </a:t>
            </a:r>
            <a:r>
              <a:rPr lang="en-US" sz="1700" dirty="0" smtClean="0"/>
              <a:t>those </a:t>
            </a:r>
            <a:r>
              <a:rPr lang="en-US" sz="1700" dirty="0"/>
              <a:t>who are of the Law, but also to </a:t>
            </a:r>
            <a:r>
              <a:rPr lang="en-US" sz="1700" dirty="0" smtClean="0"/>
              <a:t>those </a:t>
            </a:r>
            <a:r>
              <a:rPr lang="en-US" sz="1700" dirty="0"/>
              <a:t>who are of the faith of Abraham, who is the father of us all, 17 (as it is written, “A FATHER OF MANY NATIONS HAVE I MADE YOU”) in the presence of Him whom he believed</a:t>
            </a:r>
            <a:r>
              <a:rPr lang="en-US" sz="1700" dirty="0" smtClean="0"/>
              <a:t>,</a:t>
            </a:r>
            <a:r>
              <a:rPr lang="en-US" sz="1700" dirty="0"/>
              <a:t> </a:t>
            </a:r>
            <a:r>
              <a:rPr lang="en-US" sz="1600" dirty="0" smtClean="0"/>
              <a:t>GOD </a:t>
            </a:r>
            <a:r>
              <a:rPr lang="en-US" sz="1600" dirty="0"/>
              <a:t>– </a:t>
            </a:r>
            <a:r>
              <a:rPr lang="en-US" sz="1600" dirty="0" smtClean="0"/>
              <a:t>WHO GIVES LIFE TO THE DEAD AND CALLS INTO BEING THAT WHICH DID NOT EXIST.</a:t>
            </a:r>
          </a:p>
          <a:p>
            <a:pPr marL="0" indent="0">
              <a:buNone/>
            </a:pPr>
            <a:r>
              <a:rPr lang="en-US" sz="1700" dirty="0" smtClean="0"/>
              <a:t>18</a:t>
            </a:r>
            <a:r>
              <a:rPr lang="en-US" sz="1700" dirty="0"/>
              <a:t> In hope against hope he believed, so that he might become a father of many nations according to that which had been spoken, “SO SHALL YOUR DESCENDANTS BE.” 19 Without becoming weak in faith </a:t>
            </a:r>
            <a:r>
              <a:rPr lang="en-US" sz="1700" u="sng" dirty="0"/>
              <a:t>he contemplated his own body, now as good as dead since he was about a hundred years old, and the deadness of Sarah’s womb;</a:t>
            </a:r>
            <a:r>
              <a:rPr lang="en-US" sz="1700" dirty="0"/>
              <a:t> 20 yet, with respect to the promise of God, he did not waver in unbelief but grew strong in faith, giving glory to God, 21 and being fully assured that what God had promised, He was able also to perform. </a:t>
            </a:r>
            <a:endParaRPr lang="en-US" sz="1700" dirty="0" smtClean="0"/>
          </a:p>
          <a:p>
            <a:pPr marL="0" indent="0">
              <a:buNone/>
            </a:pPr>
            <a:endParaRPr lang="en-US" sz="1600" dirty="0"/>
          </a:p>
          <a:p>
            <a:pPr marL="0" indent="0">
              <a:buNone/>
            </a:pPr>
            <a:endParaRPr lang="en-US" sz="1600" dirty="0" smtClean="0"/>
          </a:p>
        </p:txBody>
      </p:sp>
    </p:spTree>
    <p:extLst>
      <p:ext uri="{BB962C8B-B14F-4D97-AF65-F5344CB8AC3E}">
        <p14:creationId xmlns:p14="http://schemas.microsoft.com/office/powerpoint/2010/main" val="2374479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121</TotalTime>
  <Words>594</Words>
  <Application>Microsoft Office PowerPoint</Application>
  <PresentationFormat>On-screen Show (16:10)</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Abraham’s Faith</vt:lpstr>
      <vt:lpstr>The Book of Romans</vt:lpstr>
      <vt:lpstr>“We have Abraham as Our Father”</vt:lpstr>
      <vt:lpstr>Abraham’s Righteousness</vt:lpstr>
      <vt:lpstr>Events in the Life of Abraham</vt:lpstr>
      <vt:lpstr>Faith Like Abraham</vt:lpstr>
      <vt:lpstr>Faith Like Abraham</vt:lpstr>
      <vt:lpstr>Faith Like Abraham</vt:lpstr>
      <vt:lpstr>Faith Like Abraham</vt:lpstr>
      <vt:lpstr>Events in the Life of Abraham</vt:lpstr>
      <vt:lpstr>Making Our Faith Like Abraham’s</vt:lpstr>
      <vt:lpstr>Sin and Death</vt:lpstr>
      <vt:lpstr>Making Our Faith Like Abraham’s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of abraham</dc:title>
  <dc:creator>Nicole</dc:creator>
  <cp:lastModifiedBy>Nicole</cp:lastModifiedBy>
  <cp:revision>13</cp:revision>
  <dcterms:created xsi:type="dcterms:W3CDTF">2017-10-29T02:44:17Z</dcterms:created>
  <dcterms:modified xsi:type="dcterms:W3CDTF">2017-10-29T12:09:25Z</dcterms:modified>
</cp:coreProperties>
</file>