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99" r:id="rId2"/>
    <p:sldId id="302" r:id="rId3"/>
    <p:sldId id="304" r:id="rId4"/>
    <p:sldId id="303" r:id="rId5"/>
    <p:sldId id="256" r:id="rId6"/>
    <p:sldId id="257" r:id="rId7"/>
    <p:sldId id="259" r:id="rId8"/>
    <p:sldId id="263" r:id="rId9"/>
    <p:sldId id="258" r:id="rId10"/>
    <p:sldId id="260" r:id="rId11"/>
    <p:sldId id="262" r:id="rId12"/>
    <p:sldId id="266" r:id="rId13"/>
    <p:sldId id="264" r:id="rId14"/>
    <p:sldId id="267" r:id="rId15"/>
    <p:sldId id="268" r:id="rId16"/>
    <p:sldId id="269" r:id="rId17"/>
    <p:sldId id="270" r:id="rId18"/>
    <p:sldId id="271" r:id="rId19"/>
    <p:sldId id="272" r:id="rId20"/>
    <p:sldId id="273" r:id="rId21"/>
    <p:sldId id="274" r:id="rId22"/>
    <p:sldId id="276" r:id="rId23"/>
    <p:sldId id="275" r:id="rId24"/>
    <p:sldId id="277" r:id="rId25"/>
    <p:sldId id="278" r:id="rId26"/>
    <p:sldId id="279" r:id="rId27"/>
    <p:sldId id="301" r:id="rId28"/>
    <p:sldId id="280" r:id="rId29"/>
    <p:sldId id="281" r:id="rId30"/>
    <p:sldId id="289" r:id="rId31"/>
    <p:sldId id="290" r:id="rId32"/>
    <p:sldId id="291" r:id="rId33"/>
    <p:sldId id="282" r:id="rId34"/>
    <p:sldId id="297" r:id="rId35"/>
    <p:sldId id="283" r:id="rId36"/>
    <p:sldId id="294" r:id="rId37"/>
    <p:sldId id="293" r:id="rId38"/>
    <p:sldId id="284" r:id="rId39"/>
    <p:sldId id="298" r:id="rId40"/>
    <p:sldId id="295" r:id="rId41"/>
    <p:sldId id="300" r:id="rId42"/>
    <p:sldId id="296" r:id="rId43"/>
    <p:sldId id="285" r:id="rId44"/>
    <p:sldId id="286" r:id="rId45"/>
    <p:sldId id="287" r:id="rId46"/>
    <p:sldId id="28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84" autoAdjust="0"/>
  </p:normalViewPr>
  <p:slideViewPr>
    <p:cSldViewPr>
      <p:cViewPr varScale="1">
        <p:scale>
          <a:sx n="87" d="100"/>
          <a:sy n="87" d="100"/>
        </p:scale>
        <p:origin x="-1470" y="-78"/>
      </p:cViewPr>
      <p:guideLst>
        <p:guide orient="horz" pos="2160"/>
        <p:guide pos="2880"/>
      </p:guideLst>
    </p:cSldViewPr>
  </p:slideViewPr>
  <p:outlineViewPr>
    <p:cViewPr>
      <p:scale>
        <a:sx n="33" d="100"/>
        <a:sy n="33" d="100"/>
      </p:scale>
      <p:origin x="114" y="262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FC6D03-EC27-4543-BF0C-AA5DDD8EAD74}" type="datetimeFigureOut">
              <a:rPr lang="en-US" smtClean="0"/>
              <a:t>2017-12-23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C6D03-EC27-4543-BF0C-AA5DDD8EAD74}" type="datetimeFigureOut">
              <a:rPr lang="en-US" smtClean="0"/>
              <a:t>2017-12-23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C6D03-EC27-4543-BF0C-AA5DDD8EAD74}" type="datetimeFigureOut">
              <a:rPr lang="en-US" smtClean="0"/>
              <a:t>2017-12-23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1FC6D03-EC27-4543-BF0C-AA5DDD8EAD74}" type="datetimeFigureOut">
              <a:rPr lang="en-US" smtClean="0"/>
              <a:t>2017-12-23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C6D03-EC27-4543-BF0C-AA5DDD8EAD74}" type="datetimeFigureOut">
              <a:rPr lang="en-US" smtClean="0"/>
              <a:t>2017-12-23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FC6D03-EC27-4543-BF0C-AA5DDD8EAD74}" type="datetimeFigureOut">
              <a:rPr lang="en-US" smtClean="0"/>
              <a:t>2017-12-23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C6D03-EC27-4543-BF0C-AA5DDD8EAD74}" type="datetimeFigureOut">
              <a:rPr lang="en-US" smtClean="0"/>
              <a:t>2017-12-23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C6D03-EC27-4543-BF0C-AA5DDD8EAD74}" type="datetimeFigureOut">
              <a:rPr lang="en-US" smtClean="0"/>
              <a:t>2017-12-23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C6D03-EC27-4543-BF0C-AA5DDD8EAD74}" type="datetimeFigureOut">
              <a:rPr lang="en-US" smtClean="0"/>
              <a:t>2017-12-23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C6D03-EC27-4543-BF0C-AA5DDD8EAD74}" type="datetimeFigureOut">
              <a:rPr lang="en-US" smtClean="0"/>
              <a:t>2017-12-23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42E48-64C4-4E98-A230-3CDB42257FC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C6D03-EC27-4543-BF0C-AA5DDD8EAD74}" type="datetimeFigureOut">
              <a:rPr lang="en-US" smtClean="0"/>
              <a:t>2017-12-23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342E48-64C4-4E98-A230-3CDB42257FC3}"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1FC6D03-EC27-4543-BF0C-AA5DDD8EAD74}" type="datetimeFigureOut">
              <a:rPr lang="en-US" smtClean="0"/>
              <a:t>2017-12-23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5342E48-64C4-4E98-A230-3CDB42257FC3}"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13.jpg"/><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4.jpg"/><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15.jpeg"/><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8.jpg"/><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17.jpg"/><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0.jpg"/><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19.jpg"/><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image" Target="../media/image21.jpg"/><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vmlDrawing" Target="../drawings/vmlDrawing9.vml"/><Relationship Id="rId6" Type="http://schemas.openxmlformats.org/officeDocument/2006/relationships/image" Target="../media/image22.JPG"/><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11.wmf"/><Relationship Id="rId4" Type="http://schemas.openxmlformats.org/officeDocument/2006/relationships/oleObject" Target="file:///C:\Users\David\Documents\DAVE'S%20SERMONS\Presentation%20Sermons\Building%20Pillars%20in%20the%20Church-2017%20presentation.wpd\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4.JPG"/><Relationship Id="rId7" Type="http://schemas.openxmlformats.org/officeDocument/2006/relationships/image" Target="../media/image31.jp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37.jp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5.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49.jpg"/><Relationship Id="rId4" Type="http://schemas.openxmlformats.org/officeDocument/2006/relationships/image" Target="../media/image48.jp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oleObject" Target="file:///C:\Users\David\Documents\DAVE'S%20SERMONS\Presentation%20Sermons\Building%20Pillars%20in%20the%20Church-2017%20presentation.wpd\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9144000" cy="6858000"/>
          </a:xfrm>
          <a:solidFill>
            <a:schemeClr val="bg1"/>
          </a:solidFill>
        </p:spPr>
        <p:txBody>
          <a:bodyPr/>
          <a:lstStyle/>
          <a:p>
            <a:endParaRPr lang="en-US" dirty="0"/>
          </a:p>
        </p:txBody>
      </p:sp>
    </p:spTree>
    <p:extLst>
      <p:ext uri="{BB962C8B-B14F-4D97-AF65-F5344CB8AC3E}">
        <p14:creationId xmlns:p14="http://schemas.microsoft.com/office/powerpoint/2010/main" val="1676190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0"/>
            <a:ext cx="3124200" cy="4611479"/>
          </a:xfrm>
        </p:spPr>
      </p:pic>
      <p:sp>
        <p:nvSpPr>
          <p:cNvPr id="4" name="Text Placeholder 3"/>
          <p:cNvSpPr>
            <a:spLocks noGrp="1"/>
          </p:cNvSpPr>
          <p:nvPr>
            <p:ph type="body" sz="half" idx="2"/>
          </p:nvPr>
        </p:nvSpPr>
        <p:spPr>
          <a:xfrm>
            <a:off x="3810000" y="1752600"/>
            <a:ext cx="4736892" cy="4572000"/>
          </a:xfrm>
          <a:solidFill>
            <a:schemeClr val="accent5">
              <a:lumMod val="50000"/>
            </a:schemeClr>
          </a:solidFill>
        </p:spPr>
        <p:txBody>
          <a:bodyPr>
            <a:normAutofit/>
          </a:bodyPr>
          <a:lstStyle/>
          <a:p>
            <a:pPr marL="342900" indent="-342900">
              <a:buFont typeface="Wingdings" panose="05000000000000000000" pitchFamily="2" charset="2"/>
              <a:buChar char="Ø"/>
            </a:pPr>
            <a:r>
              <a:rPr lang="en-US" sz="2800" dirty="0" smtClean="0"/>
              <a:t>Few or no children’s or young people’s classes</a:t>
            </a:r>
          </a:p>
          <a:p>
            <a:pPr marL="342900" indent="-342900">
              <a:buFont typeface="Wingdings" panose="05000000000000000000" pitchFamily="2" charset="2"/>
              <a:buChar char="Ø"/>
            </a:pPr>
            <a:r>
              <a:rPr lang="en-US" sz="2800" dirty="0" smtClean="0"/>
              <a:t>Young people are the future church</a:t>
            </a:r>
          </a:p>
          <a:p>
            <a:pPr marL="342900" indent="-342900">
              <a:buFont typeface="Wingdings" panose="05000000000000000000" pitchFamily="2" charset="2"/>
              <a:buChar char="Ø"/>
            </a:pPr>
            <a:r>
              <a:rPr lang="en-US" sz="2800" dirty="0" smtClean="0"/>
              <a:t>Introducing and re-introducing young people classes</a:t>
            </a:r>
          </a:p>
          <a:p>
            <a:pPr marL="800100" lvl="1" indent="-342900">
              <a:buFont typeface="Wingdings" panose="05000000000000000000" pitchFamily="2" charset="2"/>
              <a:buChar char="Ø"/>
            </a:pPr>
            <a:r>
              <a:rPr lang="en-US" sz="2800" dirty="0" err="1" smtClean="0"/>
              <a:t>Gadabi</a:t>
            </a:r>
            <a:r>
              <a:rPr lang="en-US" sz="2800" dirty="0" smtClean="0"/>
              <a:t>, Polokwane</a:t>
            </a:r>
          </a:p>
        </p:txBody>
      </p:sp>
      <p:graphicFrame>
        <p:nvGraphicFramePr>
          <p:cNvPr id="8" name="Object 7"/>
          <p:cNvGraphicFramePr>
            <a:graphicFrameLocks noChangeAspect="1"/>
          </p:cNvGraphicFramePr>
          <p:nvPr>
            <p:extLst>
              <p:ext uri="{D42A27DB-BD31-4B8C-83A1-F6EECF244321}">
                <p14:modId xmlns:p14="http://schemas.microsoft.com/office/powerpoint/2010/main" val="3436445064"/>
              </p:ext>
            </p:extLst>
          </p:nvPr>
        </p:nvGraphicFramePr>
        <p:xfrm>
          <a:off x="609600" y="5486400"/>
          <a:ext cx="5715000" cy="676275"/>
        </p:xfrm>
        <a:graphic>
          <a:graphicData uri="http://schemas.openxmlformats.org/presentationml/2006/ole">
            <mc:AlternateContent xmlns:mc="http://schemas.openxmlformats.org/markup-compatibility/2006">
              <mc:Choice xmlns:v="urn:schemas-microsoft-com:vml" Requires="v">
                <p:oleObj spid="_x0000_s2112"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609600" y="5486400"/>
                        <a:ext cx="5715000" cy="676275"/>
                      </a:xfrm>
                      <a:prstGeom prst="rect">
                        <a:avLst/>
                      </a:prstGeom>
                    </p:spPr>
                  </p:pic>
                </p:oleObj>
              </mc:Fallback>
            </mc:AlternateContent>
          </a:graphicData>
        </a:graphic>
      </p:graphicFrame>
    </p:spTree>
    <p:extLst>
      <p:ext uri="{BB962C8B-B14F-4D97-AF65-F5344CB8AC3E}">
        <p14:creationId xmlns:p14="http://schemas.microsoft.com/office/powerpoint/2010/main" val="30089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447800"/>
            <a:ext cx="1548727" cy="2286000"/>
          </a:xfrm>
        </p:spPr>
      </p:pic>
      <p:sp>
        <p:nvSpPr>
          <p:cNvPr id="4" name="Text Placeholder 3"/>
          <p:cNvSpPr>
            <a:spLocks noGrp="1"/>
          </p:cNvSpPr>
          <p:nvPr>
            <p:ph type="body" sz="half" idx="2"/>
          </p:nvPr>
        </p:nvSpPr>
        <p:spPr>
          <a:xfrm>
            <a:off x="2514600" y="2057400"/>
            <a:ext cx="6096000" cy="1143000"/>
          </a:xfrm>
          <a:solidFill>
            <a:schemeClr val="accent5">
              <a:lumMod val="50000"/>
            </a:schemeClr>
          </a:solidFill>
        </p:spPr>
        <p:txBody>
          <a:bodyPr>
            <a:noAutofit/>
          </a:bodyPr>
          <a:lstStyle/>
          <a:p>
            <a:pPr marL="800100" lvl="1" indent="-342900" algn="ctr">
              <a:buFont typeface="Wingdings" panose="05000000000000000000" pitchFamily="2" charset="2"/>
              <a:buChar char="Ø"/>
            </a:pPr>
            <a:r>
              <a:rPr lang="en-US" sz="2800" dirty="0"/>
              <a:t>5 day classes during school vacation</a:t>
            </a:r>
          </a:p>
        </p:txBody>
      </p:sp>
      <p:graphicFrame>
        <p:nvGraphicFramePr>
          <p:cNvPr id="8" name="Object 7"/>
          <p:cNvGraphicFramePr>
            <a:graphicFrameLocks noChangeAspect="1"/>
          </p:cNvGraphicFramePr>
          <p:nvPr>
            <p:extLst>
              <p:ext uri="{D42A27DB-BD31-4B8C-83A1-F6EECF244321}">
                <p14:modId xmlns:p14="http://schemas.microsoft.com/office/powerpoint/2010/main" val="557901563"/>
              </p:ext>
            </p:extLst>
          </p:nvPr>
        </p:nvGraphicFramePr>
        <p:xfrm>
          <a:off x="2133600" y="3276600"/>
          <a:ext cx="3352800" cy="396748"/>
        </p:xfrm>
        <a:graphic>
          <a:graphicData uri="http://schemas.openxmlformats.org/presentationml/2006/ole">
            <mc:AlternateContent xmlns:mc="http://schemas.openxmlformats.org/markup-compatibility/2006">
              <mc:Choice xmlns:v="urn:schemas-microsoft-com:vml" Requires="v">
                <p:oleObj spid="_x0000_s4160"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2133600" y="3276600"/>
                        <a:ext cx="3352800" cy="396748"/>
                      </a:xfrm>
                      <a:prstGeom prst="rect">
                        <a:avLst/>
                      </a:prstGeom>
                    </p:spPr>
                  </p:pic>
                </p:oleObj>
              </mc:Fallback>
            </mc:AlternateContent>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3962400"/>
            <a:ext cx="8686800" cy="2717710"/>
          </a:xfrm>
          <a:prstGeom prst="rect">
            <a:avLst/>
          </a:prstGeom>
        </p:spPr>
      </p:pic>
    </p:spTree>
    <p:extLst>
      <p:ext uri="{BB962C8B-B14F-4D97-AF65-F5344CB8AC3E}">
        <p14:creationId xmlns:p14="http://schemas.microsoft.com/office/powerpoint/2010/main" val="16123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1"/>
            <a:ext cx="1548727" cy="2286000"/>
          </a:xfrm>
        </p:spPr>
      </p:pic>
      <p:sp>
        <p:nvSpPr>
          <p:cNvPr id="4" name="Text Placeholder 3"/>
          <p:cNvSpPr>
            <a:spLocks noGrp="1"/>
          </p:cNvSpPr>
          <p:nvPr>
            <p:ph type="body" sz="half" idx="2"/>
          </p:nvPr>
        </p:nvSpPr>
        <p:spPr>
          <a:xfrm>
            <a:off x="2514600" y="1447800"/>
            <a:ext cx="6096000" cy="1371600"/>
          </a:xfrm>
          <a:solidFill>
            <a:schemeClr val="accent5">
              <a:lumMod val="50000"/>
            </a:schemeClr>
          </a:solidFill>
        </p:spPr>
        <p:txBody>
          <a:bodyPr>
            <a:noAutofit/>
          </a:bodyPr>
          <a:lstStyle/>
          <a:p>
            <a:pPr marL="342900" indent="-342900" algn="ctr">
              <a:buFont typeface="Wingdings" panose="05000000000000000000" pitchFamily="2" charset="2"/>
              <a:buChar char="Ø"/>
            </a:pPr>
            <a:r>
              <a:rPr lang="en-US" sz="2400" dirty="0"/>
              <a:t>Using Young men and women to teach by example</a:t>
            </a:r>
          </a:p>
          <a:p>
            <a:pPr marL="800100" lvl="1" indent="-342900" algn="ctr">
              <a:buFont typeface="Wingdings" panose="05000000000000000000" pitchFamily="2" charset="2"/>
              <a:buChar char="Ø"/>
            </a:pPr>
            <a:r>
              <a:rPr lang="en-US" sz="2400" dirty="0" smtClean="0"/>
              <a:t>Abi, Sean</a:t>
            </a:r>
            <a:r>
              <a:rPr lang="en-US" sz="2400" dirty="0"/>
              <a:t>, </a:t>
            </a:r>
            <a:r>
              <a:rPr lang="en-US" sz="2400" dirty="0" smtClean="0"/>
              <a:t>Josh</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455758974"/>
              </p:ext>
            </p:extLst>
          </p:nvPr>
        </p:nvGraphicFramePr>
        <p:xfrm>
          <a:off x="457200" y="3962400"/>
          <a:ext cx="3352800" cy="396748"/>
        </p:xfrm>
        <a:graphic>
          <a:graphicData uri="http://schemas.openxmlformats.org/presentationml/2006/ole">
            <mc:AlternateContent xmlns:mc="http://schemas.openxmlformats.org/markup-compatibility/2006">
              <mc:Choice xmlns:v="urn:schemas-microsoft-com:vml" Requires="v">
                <p:oleObj spid="_x0000_s6201"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457200" y="3962400"/>
                        <a:ext cx="3352800" cy="396748"/>
                      </a:xfrm>
                      <a:prstGeom prst="rect">
                        <a:avLst/>
                      </a:prstGeom>
                    </p:spPr>
                  </p:pic>
                </p:oleObj>
              </mc:Fallback>
            </mc:AlternateContent>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2819400"/>
            <a:ext cx="4800600" cy="3865484"/>
          </a:xfrm>
          <a:prstGeom prst="rect">
            <a:avLst/>
          </a:prstGeom>
        </p:spPr>
      </p:pic>
    </p:spTree>
    <p:extLst>
      <p:ext uri="{BB962C8B-B14F-4D97-AF65-F5344CB8AC3E}">
        <p14:creationId xmlns:p14="http://schemas.microsoft.com/office/powerpoint/2010/main" val="11256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1"/>
            <a:ext cx="1548727" cy="2286000"/>
          </a:xfrm>
        </p:spPr>
      </p:pic>
      <p:sp>
        <p:nvSpPr>
          <p:cNvPr id="4" name="Text Placeholder 3"/>
          <p:cNvSpPr>
            <a:spLocks noGrp="1"/>
          </p:cNvSpPr>
          <p:nvPr>
            <p:ph type="body" sz="half" idx="2"/>
          </p:nvPr>
        </p:nvSpPr>
        <p:spPr>
          <a:xfrm>
            <a:off x="2514600" y="1447800"/>
            <a:ext cx="6096000" cy="1752600"/>
          </a:xfrm>
          <a:solidFill>
            <a:schemeClr val="accent5">
              <a:lumMod val="50000"/>
            </a:schemeClr>
          </a:solidFill>
        </p:spPr>
        <p:txBody>
          <a:bodyPr>
            <a:noAutofit/>
          </a:bodyPr>
          <a:lstStyle/>
          <a:p>
            <a:pPr marL="342900" indent="-342900" algn="ctr">
              <a:buFont typeface="Wingdings" panose="05000000000000000000" pitchFamily="2" charset="2"/>
              <a:buChar char="Ø"/>
            </a:pPr>
            <a:r>
              <a:rPr lang="en-US" sz="2400" dirty="0"/>
              <a:t>Using Young men and women to teach by example</a:t>
            </a:r>
          </a:p>
          <a:p>
            <a:pPr marL="800100" lvl="1" indent="-342900" algn="ctr">
              <a:buFont typeface="Wingdings" panose="05000000000000000000" pitchFamily="2" charset="2"/>
              <a:buChar char="Ø"/>
            </a:pPr>
            <a:r>
              <a:rPr lang="en-US" sz="2400" dirty="0" smtClean="0"/>
              <a:t>Venda young men       </a:t>
            </a:r>
            <a:r>
              <a:rPr lang="en-US" sz="2400" dirty="0" err="1" smtClean="0"/>
              <a:t>Mbavhalelo</a:t>
            </a:r>
            <a:r>
              <a:rPr lang="en-US" sz="2400" dirty="0" smtClean="0"/>
              <a:t> &amp; Ishmael</a:t>
            </a:r>
          </a:p>
          <a:p>
            <a:pPr marL="800100" lvl="1" indent="-342900" algn="ctr">
              <a:buFont typeface="Wingdings" panose="05000000000000000000" pitchFamily="2" charset="2"/>
              <a:buChar char="Ø"/>
            </a:pP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2038053081"/>
              </p:ext>
            </p:extLst>
          </p:nvPr>
        </p:nvGraphicFramePr>
        <p:xfrm>
          <a:off x="457200" y="3962400"/>
          <a:ext cx="3352800" cy="396748"/>
        </p:xfrm>
        <a:graphic>
          <a:graphicData uri="http://schemas.openxmlformats.org/presentationml/2006/ole">
            <mc:AlternateContent xmlns:mc="http://schemas.openxmlformats.org/markup-compatibility/2006">
              <mc:Choice xmlns:v="urn:schemas-microsoft-com:vml" Requires="v">
                <p:oleObj spid="_x0000_s5180"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457200" y="3962400"/>
                        <a:ext cx="3352800" cy="396748"/>
                      </a:xfrm>
                      <a:prstGeom prst="rect">
                        <a:avLst/>
                      </a:prstGeom>
                    </p:spPr>
                  </p:pic>
                </p:oleObj>
              </mc:Fallback>
            </mc:AlternateContent>
          </a:graphicData>
        </a:graphic>
      </p:graphicFrame>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8400" y="3167563"/>
            <a:ext cx="3837538" cy="372485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3170021"/>
            <a:ext cx="2486466" cy="3696506"/>
          </a:xfrm>
          <a:prstGeom prst="rect">
            <a:avLst/>
          </a:prstGeom>
        </p:spPr>
      </p:pic>
    </p:spTree>
    <p:extLst>
      <p:ext uri="{BB962C8B-B14F-4D97-AF65-F5344CB8AC3E}">
        <p14:creationId xmlns:p14="http://schemas.microsoft.com/office/powerpoint/2010/main" val="300836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1"/>
            <a:ext cx="1548727" cy="2286000"/>
          </a:xfrm>
        </p:spPr>
      </p:pic>
      <p:sp>
        <p:nvSpPr>
          <p:cNvPr id="4" name="Text Placeholder 3"/>
          <p:cNvSpPr>
            <a:spLocks noGrp="1"/>
          </p:cNvSpPr>
          <p:nvPr>
            <p:ph type="body" sz="half" idx="2"/>
          </p:nvPr>
        </p:nvSpPr>
        <p:spPr>
          <a:xfrm>
            <a:off x="2514600" y="1447800"/>
            <a:ext cx="6096000" cy="1295400"/>
          </a:xfrm>
          <a:solidFill>
            <a:schemeClr val="accent5">
              <a:lumMod val="50000"/>
            </a:schemeClr>
          </a:solidFill>
        </p:spPr>
        <p:txBody>
          <a:bodyPr>
            <a:noAutofit/>
          </a:bodyPr>
          <a:lstStyle/>
          <a:p>
            <a:pPr marL="342900" indent="-342900" algn="ctr">
              <a:buFont typeface="Wingdings" panose="05000000000000000000" pitchFamily="2" charset="2"/>
              <a:buChar char="Ø"/>
            </a:pPr>
            <a:r>
              <a:rPr lang="en-US" sz="2400" dirty="0" smtClean="0"/>
              <a:t>By using visiting teachers</a:t>
            </a:r>
            <a:endParaRPr lang="en-US" sz="2400" dirty="0"/>
          </a:p>
          <a:p>
            <a:pPr marL="800100" lvl="1" indent="-342900" algn="ctr">
              <a:buFont typeface="Wingdings" panose="05000000000000000000" pitchFamily="2" charset="2"/>
              <a:buChar char="Ø"/>
            </a:pPr>
            <a:r>
              <a:rPr lang="en-US" sz="2400" dirty="0" smtClean="0"/>
              <a:t>The Kendall-Balls</a:t>
            </a:r>
          </a:p>
          <a:p>
            <a:pPr marL="800100" lvl="1" indent="-342900" algn="ctr">
              <a:buFont typeface="Wingdings" panose="05000000000000000000" pitchFamily="2" charset="2"/>
              <a:buChar char="Ø"/>
            </a:pP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893742963"/>
              </p:ext>
            </p:extLst>
          </p:nvPr>
        </p:nvGraphicFramePr>
        <p:xfrm>
          <a:off x="457200" y="3962400"/>
          <a:ext cx="3352800" cy="396748"/>
        </p:xfrm>
        <a:graphic>
          <a:graphicData uri="http://schemas.openxmlformats.org/presentationml/2006/ole">
            <mc:AlternateContent xmlns:mc="http://schemas.openxmlformats.org/markup-compatibility/2006">
              <mc:Choice xmlns:v="urn:schemas-microsoft-com:vml" Requires="v">
                <p:oleObj spid="_x0000_s7223"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457200" y="3962400"/>
                        <a:ext cx="3352800" cy="396748"/>
                      </a:xfrm>
                      <a:prstGeom prst="rect">
                        <a:avLst/>
                      </a:prstGeom>
                    </p:spPr>
                  </p:pic>
                </p:oleObj>
              </mc:Fallback>
            </mc:AlternateContent>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00" y="2819400"/>
            <a:ext cx="2921592" cy="394323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2780" y="2819399"/>
            <a:ext cx="2776148" cy="3906359"/>
          </a:xfrm>
          <a:prstGeom prst="rect">
            <a:avLst/>
          </a:prstGeom>
        </p:spPr>
      </p:pic>
    </p:spTree>
    <p:extLst>
      <p:ext uri="{BB962C8B-B14F-4D97-AF65-F5344CB8AC3E}">
        <p14:creationId xmlns:p14="http://schemas.microsoft.com/office/powerpoint/2010/main" val="31654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1"/>
            <a:ext cx="1548727" cy="2286000"/>
          </a:xfrm>
        </p:spPr>
      </p:pic>
      <p:sp>
        <p:nvSpPr>
          <p:cNvPr id="4" name="Text Placeholder 3"/>
          <p:cNvSpPr>
            <a:spLocks noGrp="1"/>
          </p:cNvSpPr>
          <p:nvPr>
            <p:ph type="body" sz="half" idx="2"/>
          </p:nvPr>
        </p:nvSpPr>
        <p:spPr>
          <a:xfrm>
            <a:off x="2514600" y="1447800"/>
            <a:ext cx="6096000" cy="1295400"/>
          </a:xfrm>
          <a:solidFill>
            <a:schemeClr val="accent5">
              <a:lumMod val="50000"/>
            </a:schemeClr>
          </a:solidFill>
        </p:spPr>
        <p:txBody>
          <a:bodyPr>
            <a:noAutofit/>
          </a:bodyPr>
          <a:lstStyle/>
          <a:p>
            <a:pPr marL="342900" indent="-342900" algn="ctr">
              <a:buFont typeface="Wingdings" panose="05000000000000000000" pitchFamily="2" charset="2"/>
              <a:buChar char="Ø"/>
            </a:pPr>
            <a:r>
              <a:rPr lang="en-US" sz="2400" dirty="0" smtClean="0"/>
              <a:t>By using visiting teachers</a:t>
            </a:r>
            <a:endParaRPr lang="en-US" sz="2400" dirty="0"/>
          </a:p>
          <a:p>
            <a:pPr marL="800100" lvl="1" indent="-342900" algn="ctr">
              <a:buFont typeface="Wingdings" panose="05000000000000000000" pitchFamily="2" charset="2"/>
              <a:buChar char="Ø"/>
            </a:pPr>
            <a:r>
              <a:rPr lang="en-US" sz="2400" dirty="0" smtClean="0"/>
              <a:t>Joel Williams</a:t>
            </a:r>
          </a:p>
          <a:p>
            <a:pPr marL="800100" lvl="1" indent="-342900" algn="ctr">
              <a:buFont typeface="Wingdings" panose="05000000000000000000" pitchFamily="2" charset="2"/>
              <a:buChar char="Ø"/>
            </a:pP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554430181"/>
              </p:ext>
            </p:extLst>
          </p:nvPr>
        </p:nvGraphicFramePr>
        <p:xfrm>
          <a:off x="457200" y="3962400"/>
          <a:ext cx="3352800" cy="396748"/>
        </p:xfrm>
        <a:graphic>
          <a:graphicData uri="http://schemas.openxmlformats.org/presentationml/2006/ole">
            <mc:AlternateContent xmlns:mc="http://schemas.openxmlformats.org/markup-compatibility/2006">
              <mc:Choice xmlns:v="urn:schemas-microsoft-com:vml" Requires="v">
                <p:oleObj spid="_x0000_s8249"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457200" y="3962400"/>
                        <a:ext cx="3352800" cy="396748"/>
                      </a:xfrm>
                      <a:prstGeom prst="rect">
                        <a:avLst/>
                      </a:prstGeom>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599" y="2562352"/>
            <a:ext cx="2643863" cy="429564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1371600"/>
            <a:ext cx="6400800" cy="4800600"/>
          </a:xfrm>
          <a:prstGeom prst="rect">
            <a:avLst/>
          </a:prstGeom>
        </p:spPr>
      </p:pic>
    </p:spTree>
    <p:extLst>
      <p:ext uri="{BB962C8B-B14F-4D97-AF65-F5344CB8AC3E}">
        <p14:creationId xmlns:p14="http://schemas.microsoft.com/office/powerpoint/2010/main" val="6051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0"/>
            <a:ext cx="3124200" cy="4611479"/>
          </a:xfrm>
        </p:spPr>
      </p:pic>
      <p:sp>
        <p:nvSpPr>
          <p:cNvPr id="4" name="Text Placeholder 3"/>
          <p:cNvSpPr>
            <a:spLocks noGrp="1"/>
          </p:cNvSpPr>
          <p:nvPr>
            <p:ph type="body" sz="half" idx="2"/>
          </p:nvPr>
        </p:nvSpPr>
        <p:spPr>
          <a:xfrm>
            <a:off x="3810000" y="1752600"/>
            <a:ext cx="4736892" cy="2362200"/>
          </a:xfrm>
          <a:solidFill>
            <a:schemeClr val="accent5">
              <a:lumMod val="50000"/>
            </a:schemeClr>
          </a:solidFill>
        </p:spPr>
        <p:txBody>
          <a:bodyPr>
            <a:normAutofit/>
          </a:bodyPr>
          <a:lstStyle/>
          <a:p>
            <a:pPr marL="342900" indent="-342900">
              <a:buFont typeface="Wingdings" panose="05000000000000000000" pitchFamily="2" charset="2"/>
              <a:buChar char="Ø"/>
            </a:pPr>
            <a:r>
              <a:rPr lang="en-US" sz="2800" dirty="0"/>
              <a:t>Building pillars in the church begins here by helping young people to see the importance of following God.</a:t>
            </a:r>
            <a:endParaRPr lang="en-US" sz="2800"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3863083608"/>
              </p:ext>
            </p:extLst>
          </p:nvPr>
        </p:nvGraphicFramePr>
        <p:xfrm>
          <a:off x="609600" y="5486400"/>
          <a:ext cx="5715000" cy="676275"/>
        </p:xfrm>
        <a:graphic>
          <a:graphicData uri="http://schemas.openxmlformats.org/presentationml/2006/ole">
            <mc:AlternateContent xmlns:mc="http://schemas.openxmlformats.org/markup-compatibility/2006">
              <mc:Choice xmlns:v="urn:schemas-microsoft-com:vml" Requires="v">
                <p:oleObj spid="_x0000_s9271"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609600" y="5486400"/>
                        <a:ext cx="5715000" cy="676275"/>
                      </a:xfrm>
                      <a:prstGeom prst="rect">
                        <a:avLst/>
                      </a:prstGeom>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3905" y="2819400"/>
            <a:ext cx="4912895" cy="3733800"/>
          </a:xfrm>
          <a:prstGeom prst="rect">
            <a:avLst/>
          </a:prstGeom>
        </p:spPr>
      </p:pic>
    </p:spTree>
    <p:extLst>
      <p:ext uri="{BB962C8B-B14F-4D97-AF65-F5344CB8AC3E}">
        <p14:creationId xmlns:p14="http://schemas.microsoft.com/office/powerpoint/2010/main" val="376077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0"/>
            <a:ext cx="3124200" cy="4611479"/>
          </a:xfrm>
        </p:spPr>
      </p:pic>
      <p:sp>
        <p:nvSpPr>
          <p:cNvPr id="4" name="Text Placeholder 3"/>
          <p:cNvSpPr>
            <a:spLocks noGrp="1"/>
          </p:cNvSpPr>
          <p:nvPr>
            <p:ph type="body" sz="half" idx="2"/>
          </p:nvPr>
        </p:nvSpPr>
        <p:spPr>
          <a:xfrm>
            <a:off x="3810000" y="1676400"/>
            <a:ext cx="4736892" cy="1219200"/>
          </a:xfrm>
          <a:solidFill>
            <a:schemeClr val="accent5">
              <a:lumMod val="50000"/>
            </a:schemeClr>
          </a:solidFill>
        </p:spPr>
        <p:txBody>
          <a:bodyPr>
            <a:normAutofit/>
          </a:bodyPr>
          <a:lstStyle/>
          <a:p>
            <a:pPr marL="342900" indent="-342900">
              <a:buFont typeface="Wingdings" panose="05000000000000000000" pitchFamily="2" charset="2"/>
              <a:buChar char="Ø"/>
            </a:pPr>
            <a:r>
              <a:rPr lang="en-US" sz="2800" dirty="0" smtClean="0"/>
              <a:t>7 year old </a:t>
            </a:r>
            <a:r>
              <a:rPr lang="en-US" sz="2800" dirty="0" err="1" smtClean="0"/>
              <a:t>Joash</a:t>
            </a:r>
            <a:r>
              <a:rPr lang="en-US" sz="2800" dirty="0" smtClean="0"/>
              <a:t> -2 </a:t>
            </a:r>
            <a:r>
              <a:rPr lang="en-US" sz="2800" dirty="0" err="1"/>
              <a:t>Chr</a:t>
            </a:r>
            <a:r>
              <a:rPr lang="en-US" sz="2800" dirty="0"/>
              <a:t> 23:13; 2 </a:t>
            </a:r>
            <a:r>
              <a:rPr lang="en-US" sz="2800" dirty="0" err="1"/>
              <a:t>kgs</a:t>
            </a:r>
            <a:r>
              <a:rPr lang="en-US" sz="2800" dirty="0"/>
              <a:t> 23:3.</a:t>
            </a:r>
            <a:endParaRPr lang="en-US" sz="2800"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158525176"/>
              </p:ext>
            </p:extLst>
          </p:nvPr>
        </p:nvGraphicFramePr>
        <p:xfrm>
          <a:off x="609600" y="5486400"/>
          <a:ext cx="5715000" cy="676275"/>
        </p:xfrm>
        <a:graphic>
          <a:graphicData uri="http://schemas.openxmlformats.org/presentationml/2006/ole">
            <mc:AlternateContent xmlns:mc="http://schemas.openxmlformats.org/markup-compatibility/2006">
              <mc:Choice xmlns:v="urn:schemas-microsoft-com:vml" Requires="v">
                <p:oleObj spid="_x0000_s10294"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609600" y="5486400"/>
                        <a:ext cx="5715000" cy="676275"/>
                      </a:xfrm>
                      <a:prstGeom prst="rect">
                        <a:avLst/>
                      </a:prstGeom>
                    </p:spPr>
                  </p:pic>
                </p:oleObj>
              </mc:Fallback>
            </mc:AlternateContent>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2666999"/>
            <a:ext cx="3200400" cy="3846635"/>
          </a:xfrm>
          <a:prstGeom prst="rect">
            <a:avLst/>
          </a:prstGeom>
        </p:spPr>
      </p:pic>
    </p:spTree>
    <p:extLst>
      <p:ext uri="{BB962C8B-B14F-4D97-AF65-F5344CB8AC3E}">
        <p14:creationId xmlns:p14="http://schemas.microsoft.com/office/powerpoint/2010/main" val="1303271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5">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0"/>
            <a:ext cx="3124200" cy="4611479"/>
          </a:xfrm>
        </p:spPr>
      </p:pic>
      <p:sp>
        <p:nvSpPr>
          <p:cNvPr id="4" name="Text Placeholder 3"/>
          <p:cNvSpPr>
            <a:spLocks noGrp="1"/>
          </p:cNvSpPr>
          <p:nvPr>
            <p:ph type="body" sz="half" idx="2"/>
          </p:nvPr>
        </p:nvSpPr>
        <p:spPr>
          <a:xfrm>
            <a:off x="3810000" y="1676400"/>
            <a:ext cx="4736892" cy="990600"/>
          </a:xfrm>
          <a:solidFill>
            <a:schemeClr val="accent5">
              <a:lumMod val="50000"/>
            </a:schemeClr>
          </a:solidFill>
        </p:spPr>
        <p:txBody>
          <a:bodyPr>
            <a:normAutofit/>
          </a:bodyPr>
          <a:lstStyle/>
          <a:p>
            <a:pPr marL="342900" indent="-342900">
              <a:buFont typeface="Wingdings" panose="05000000000000000000" pitchFamily="2" charset="2"/>
              <a:buChar char="Ø"/>
            </a:pPr>
            <a:r>
              <a:rPr lang="en-US" sz="2800" dirty="0" smtClean="0"/>
              <a:t>We need to build a hunger for the Word</a:t>
            </a:r>
          </a:p>
        </p:txBody>
      </p:sp>
      <p:graphicFrame>
        <p:nvGraphicFramePr>
          <p:cNvPr id="8" name="Object 7"/>
          <p:cNvGraphicFramePr>
            <a:graphicFrameLocks noChangeAspect="1"/>
          </p:cNvGraphicFramePr>
          <p:nvPr>
            <p:extLst>
              <p:ext uri="{D42A27DB-BD31-4B8C-83A1-F6EECF244321}">
                <p14:modId xmlns:p14="http://schemas.microsoft.com/office/powerpoint/2010/main" val="2430079175"/>
              </p:ext>
            </p:extLst>
          </p:nvPr>
        </p:nvGraphicFramePr>
        <p:xfrm>
          <a:off x="609600" y="5486400"/>
          <a:ext cx="5715000" cy="676275"/>
        </p:xfrm>
        <a:graphic>
          <a:graphicData uri="http://schemas.openxmlformats.org/presentationml/2006/ole">
            <mc:AlternateContent xmlns:mc="http://schemas.openxmlformats.org/markup-compatibility/2006">
              <mc:Choice xmlns:v="urn:schemas-microsoft-com:vml" Requires="v">
                <p:oleObj spid="_x0000_s11319" name="Document" r:id="rId4" imgW="6381720" imgH="676080" progId="WP16Doc">
                  <p:link updateAutomatic="1"/>
                </p:oleObj>
              </mc:Choice>
              <mc:Fallback>
                <p:oleObj name="Document" r:id="rId4" imgW="6381720" imgH="676080" progId="WP16Doc">
                  <p:link updateAutomatic="1"/>
                  <p:pic>
                    <p:nvPicPr>
                      <p:cNvPr id="0" name=""/>
                      <p:cNvPicPr/>
                      <p:nvPr/>
                    </p:nvPicPr>
                    <p:blipFill>
                      <a:blip r:embed="rId5"/>
                      <a:stretch>
                        <a:fillRect/>
                      </a:stretch>
                    </p:blipFill>
                    <p:spPr>
                      <a:xfrm>
                        <a:off x="609600" y="5486400"/>
                        <a:ext cx="5715000" cy="676275"/>
                      </a:xfrm>
                      <a:prstGeom prst="rect">
                        <a:avLst/>
                      </a:prstGeom>
                    </p:spPr>
                  </p:pic>
                </p:oleObj>
              </mc:Fallback>
            </mc:AlternateContent>
          </a:graphicData>
        </a:graphic>
      </p:graphicFrame>
      <p:sp>
        <p:nvSpPr>
          <p:cNvPr id="7" name="Text Placeholder 3"/>
          <p:cNvSpPr txBox="1">
            <a:spLocks/>
          </p:cNvSpPr>
          <p:nvPr/>
        </p:nvSpPr>
        <p:spPr>
          <a:xfrm>
            <a:off x="3837039" y="3082412"/>
            <a:ext cx="4736892" cy="2632587"/>
          </a:xfrm>
          <a:prstGeom prst="rect">
            <a:avLst/>
          </a:prstGeom>
          <a:solidFill>
            <a:schemeClr val="bg1"/>
          </a:solidFill>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800" b="1" dirty="0"/>
              <a:t>1 </a:t>
            </a:r>
            <a:r>
              <a:rPr lang="en-US" sz="2800" b="1" dirty="0" err="1"/>
              <a:t>Pe</a:t>
            </a:r>
            <a:r>
              <a:rPr lang="en-US" sz="2800" b="1" dirty="0"/>
              <a:t> 2:2 </a:t>
            </a:r>
            <a:r>
              <a:rPr lang="en-US" sz="2800" dirty="0" smtClean="0"/>
              <a:t> </a:t>
            </a:r>
            <a:r>
              <a:rPr lang="en-US" sz="2800" dirty="0"/>
              <a:t>like newborn babies, long for the pure milk of the word, so that by it you may grow in respect to salvation,</a:t>
            </a:r>
            <a:endParaRPr lang="en-US" sz="2800" dirty="0" smtClean="0"/>
          </a:p>
        </p:txBody>
      </p:sp>
    </p:spTree>
    <p:extLst>
      <p:ext uri="{BB962C8B-B14F-4D97-AF65-F5344CB8AC3E}">
        <p14:creationId xmlns:p14="http://schemas.microsoft.com/office/powerpoint/2010/main" val="4148432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76400"/>
            <a:ext cx="7117180" cy="3124200"/>
          </a:xfrm>
          <a:blipFill>
            <a:blip r:embed="rId2"/>
            <a:tile tx="0" ty="0" sx="100000" sy="100000" flip="none" algn="tl"/>
          </a:blipFill>
        </p:spPr>
        <p:txBody>
          <a:bodyPr/>
          <a:lstStyle/>
          <a:p>
            <a:pPr algn="ctr"/>
            <a:r>
              <a:rPr lang="en-US" sz="4800" b="1" dirty="0" smtClean="0">
                <a:solidFill>
                  <a:schemeClr val="bg1"/>
                </a:solidFill>
              </a:rPr>
              <a:t>PILLARS NEED </a:t>
            </a:r>
            <a:r>
              <a:rPr lang="en-US" sz="4800" b="1" dirty="0">
                <a:solidFill>
                  <a:schemeClr val="bg1"/>
                </a:solidFill>
              </a:rPr>
              <a:t>TO </a:t>
            </a:r>
            <a:r>
              <a:rPr lang="en-US" sz="4800" b="1" dirty="0" smtClean="0">
                <a:solidFill>
                  <a:schemeClr val="bg1"/>
                </a:solidFill>
              </a:rPr>
              <a:t>BE SHAPED</a:t>
            </a:r>
            <a:br>
              <a:rPr lang="en-US" sz="4800" b="1" dirty="0" smtClean="0">
                <a:solidFill>
                  <a:schemeClr val="bg1"/>
                </a:solidFill>
              </a:rPr>
            </a:br>
            <a:r>
              <a:rPr lang="en-US" sz="4800" b="1" dirty="0" smtClean="0">
                <a:solidFill>
                  <a:schemeClr val="bg1"/>
                </a:solidFill>
              </a:rPr>
              <a:t> </a:t>
            </a:r>
            <a:r>
              <a:rPr lang="en-US" sz="4800" b="1" dirty="0">
                <a:solidFill>
                  <a:schemeClr val="bg1"/>
                </a:solidFill>
              </a:rPr>
              <a:t>AND </a:t>
            </a:r>
            <a:r>
              <a:rPr lang="en-US" sz="4800" b="1" dirty="0" smtClean="0">
                <a:solidFill>
                  <a:schemeClr val="bg1"/>
                </a:solidFill>
              </a:rPr>
              <a:t>STRENGTHENED</a:t>
            </a:r>
            <a:endParaRPr lang="en-US" sz="4800" b="1" dirty="0">
              <a:solidFill>
                <a:schemeClr val="bg1"/>
              </a:solidFill>
            </a:endParaRPr>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213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Africa</a:t>
            </a:r>
            <a:endParaRPr lang="en-US" sz="6600" dirty="0"/>
          </a:p>
        </p:txBody>
      </p:sp>
      <p:pic>
        <p:nvPicPr>
          <p:cNvPr id="4" name="Content Placeholder 3" descr="08-11-29 009 cropped.jpg"/>
          <p:cNvPicPr>
            <a:picLocks noGrp="1" noChangeAspect="1"/>
          </p:cNvPicPr>
          <p:nvPr>
            <p:ph idx="1"/>
          </p:nvPr>
        </p:nvPicPr>
        <p:blipFill>
          <a:blip r:embed="rId2"/>
          <a:stretch>
            <a:fillRect/>
          </a:stretch>
        </p:blipFill>
        <p:spPr>
          <a:xfrm>
            <a:off x="1066058" y="1806575"/>
            <a:ext cx="7011883" cy="4052888"/>
          </a:xfrm>
          <a:prstGeom prst="rect">
            <a:avLst/>
          </a:prstGeom>
          <a:ln>
            <a:solidFill>
              <a:srgbClr val="FFC000"/>
            </a:solidFill>
          </a:ln>
        </p:spPr>
      </p:pic>
    </p:spTree>
    <p:extLst>
      <p:ext uri="{BB962C8B-B14F-4D97-AF65-F5344CB8AC3E}">
        <p14:creationId xmlns:p14="http://schemas.microsoft.com/office/powerpoint/2010/main" val="123973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0" y="1822175"/>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4480438"/>
          </a:xfrm>
        </p:spPr>
        <p:txBody>
          <a:bodyPr/>
          <a:lstStyle/>
          <a:p>
            <a:endParaRPr lang="en-US" dirty="0"/>
          </a:p>
        </p:txBody>
      </p:sp>
      <p:sp>
        <p:nvSpPr>
          <p:cNvPr id="7" name="Text Placeholder 3"/>
          <p:cNvSpPr txBox="1">
            <a:spLocks/>
          </p:cNvSpPr>
          <p:nvPr/>
        </p:nvSpPr>
        <p:spPr>
          <a:xfrm>
            <a:off x="2895600" y="2256502"/>
            <a:ext cx="5410200" cy="3763298"/>
          </a:xfrm>
          <a:prstGeom prst="rect">
            <a:avLst/>
          </a:prstGeom>
          <a:blipFill>
            <a:blip r:embed="rId5"/>
            <a:tile tx="0" ty="0" sx="100000" sy="100000" flip="none" algn="tl"/>
          </a:blipFill>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2900" indent="-342900">
              <a:buFont typeface="Wingdings" panose="05000000000000000000" pitchFamily="2" charset="2"/>
              <a:buChar char="Ø"/>
            </a:pPr>
            <a:r>
              <a:rPr lang="en-US" sz="3200" b="1" dirty="0"/>
              <a:t>Ps 144:12  — 12</a:t>
            </a:r>
            <a:r>
              <a:rPr lang="en-US" sz="3200" dirty="0"/>
              <a:t> Let our sons in their youth be as grown-up plants</a:t>
            </a:r>
            <a:r>
              <a:rPr lang="en-US" sz="3200" dirty="0" smtClean="0"/>
              <a:t>,</a:t>
            </a:r>
          </a:p>
          <a:p>
            <a:pPr marL="342900" indent="-342900">
              <a:buFont typeface="Wingdings" panose="05000000000000000000" pitchFamily="2" charset="2"/>
              <a:buChar char="Ø"/>
            </a:pPr>
            <a:r>
              <a:rPr lang="en-US" sz="3200" dirty="0" smtClean="0"/>
              <a:t> </a:t>
            </a:r>
            <a:r>
              <a:rPr lang="en-US" sz="3200" dirty="0"/>
              <a:t>And our daughters as corner pillars fashioned as for a palace;</a:t>
            </a:r>
            <a:endParaRPr lang="en-US" sz="3200" dirty="0" smtClean="0"/>
          </a:p>
        </p:txBody>
      </p:sp>
    </p:spTree>
    <p:extLst>
      <p:ext uri="{BB962C8B-B14F-4D97-AF65-F5344CB8AC3E}">
        <p14:creationId xmlns:p14="http://schemas.microsoft.com/office/powerpoint/2010/main" val="398318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2381251"/>
          </a:xfrm>
          <a:blipFill>
            <a:blip r:embed="rId2"/>
            <a:tile tx="0" ty="0" sx="100000" sy="100000" flip="none" algn="tl"/>
          </a:blipFill>
        </p:spPr>
        <p:txBody>
          <a:bodyPr>
            <a:normAutofit/>
          </a:bodyPr>
          <a:lstStyle/>
          <a:p>
            <a:pPr algn="ctr">
              <a:buFont typeface="Wingdings" panose="05000000000000000000" pitchFamily="2" charset="2"/>
              <a:buChar char="Ø"/>
            </a:pPr>
            <a:r>
              <a:rPr lang="en-US" sz="3200" b="1" dirty="0" smtClean="0">
                <a:solidFill>
                  <a:schemeClr val="bg1"/>
                </a:solidFill>
              </a:rPr>
              <a:t>1</a:t>
            </a:r>
            <a:r>
              <a:rPr lang="en-US" sz="3200" b="1" baseline="30000" dirty="0" smtClean="0">
                <a:solidFill>
                  <a:schemeClr val="bg1"/>
                </a:solidFill>
              </a:rPr>
              <a:t>st</a:t>
            </a:r>
            <a:r>
              <a:rPr lang="en-US" sz="3200" b="1" dirty="0" smtClean="0">
                <a:solidFill>
                  <a:schemeClr val="bg1"/>
                </a:solidFill>
              </a:rPr>
              <a:t>- Outside </a:t>
            </a:r>
            <a:r>
              <a:rPr lang="en-US" sz="3200" b="1" dirty="0">
                <a:solidFill>
                  <a:schemeClr val="bg1"/>
                </a:solidFill>
              </a:rPr>
              <a:t>encouragement and teaching of the Word.</a:t>
            </a:r>
          </a:p>
        </p:txBody>
      </p:sp>
      <p:sp>
        <p:nvSpPr>
          <p:cNvPr id="7" name="Text Placeholder 3"/>
          <p:cNvSpPr txBox="1">
            <a:spLocks/>
          </p:cNvSpPr>
          <p:nvPr/>
        </p:nvSpPr>
        <p:spPr>
          <a:xfrm>
            <a:off x="2590800" y="2514600"/>
            <a:ext cx="6172200" cy="3962400"/>
          </a:xfrm>
          <a:prstGeom prst="rect">
            <a:avLst/>
          </a:prstGeom>
          <a:blipFill>
            <a:blip r:embed="rId5"/>
            <a:tile tx="0" ty="0" sx="100000" sy="100000" flip="none" algn="tl"/>
          </a:blipFill>
        </p:spPr>
        <p:txBody>
          <a:bodyPr vert="horz" lIns="91440" tIns="45720" rIns="91440" bIns="45720" rtlCol="0" anchor="t">
            <a:normAutofit fontScale="85000" lnSpcReduction="10000"/>
          </a:bodyPr>
          <a:lstStyle>
            <a:lvl1pPr marL="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3200" b="1" dirty="0"/>
              <a:t>1 </a:t>
            </a:r>
            <a:r>
              <a:rPr lang="en-US" sz="3200" b="1" dirty="0" err="1"/>
              <a:t>Th</a:t>
            </a:r>
            <a:r>
              <a:rPr lang="en-US" sz="3200" b="1" dirty="0"/>
              <a:t> 3:2  </a:t>
            </a:r>
            <a:r>
              <a:rPr lang="en-US" sz="3200" dirty="0" smtClean="0"/>
              <a:t>and </a:t>
            </a:r>
            <a:r>
              <a:rPr lang="en-US" sz="3200" dirty="0"/>
              <a:t>we sent Timothy, our brother and God’s fellow worker in the gospel of Christ, to </a:t>
            </a:r>
            <a:r>
              <a:rPr lang="en-US" sz="3200" u="sng" dirty="0"/>
              <a:t>strengthen and encourage </a:t>
            </a:r>
            <a:r>
              <a:rPr lang="en-US" sz="3200" dirty="0"/>
              <a:t>you as to your faith,</a:t>
            </a:r>
            <a:endParaRPr lang="en-US" sz="3200" b="1" dirty="0"/>
          </a:p>
          <a:p>
            <a:r>
              <a:rPr lang="en-US" sz="3200" b="1" dirty="0"/>
              <a:t>Ac </a:t>
            </a:r>
            <a:r>
              <a:rPr lang="en-US" sz="3200" b="1" dirty="0" smtClean="0"/>
              <a:t>15:32</a:t>
            </a:r>
            <a:r>
              <a:rPr lang="en-US" sz="3200" dirty="0" smtClean="0"/>
              <a:t> Judas </a:t>
            </a:r>
            <a:r>
              <a:rPr lang="en-US" sz="3200" dirty="0"/>
              <a:t>and Silas, also being prophets themselves, </a:t>
            </a:r>
            <a:r>
              <a:rPr lang="en-US" sz="3200" u="sng" dirty="0"/>
              <a:t>encouraged and strengthened</a:t>
            </a:r>
            <a:r>
              <a:rPr lang="en-US" sz="3200" dirty="0"/>
              <a:t> the brethren with a lengthy message.</a:t>
            </a:r>
            <a:endParaRPr lang="en-US" sz="3200" dirty="0" smtClean="0"/>
          </a:p>
        </p:txBody>
      </p:sp>
    </p:spTree>
    <p:extLst>
      <p:ext uri="{BB962C8B-B14F-4D97-AF65-F5344CB8AC3E}">
        <p14:creationId xmlns:p14="http://schemas.microsoft.com/office/powerpoint/2010/main" val="225975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2152651"/>
          </a:xfrm>
          <a:blipFill>
            <a:blip r:embed="rId2"/>
            <a:tile tx="0" ty="0" sx="100000" sy="100000" flip="none" algn="tl"/>
          </a:blipFill>
        </p:spPr>
        <p:txBody>
          <a:bodyPr>
            <a:normAutofit/>
          </a:bodyPr>
          <a:lstStyle/>
          <a:p>
            <a:pPr algn="ctr">
              <a:buFont typeface="Wingdings" panose="05000000000000000000" pitchFamily="2" charset="2"/>
              <a:buChar char="Ø"/>
            </a:pPr>
            <a:r>
              <a:rPr lang="en-US" sz="3200" b="1" dirty="0" smtClean="0">
                <a:solidFill>
                  <a:schemeClr val="bg1"/>
                </a:solidFill>
              </a:rPr>
              <a:t>2</a:t>
            </a:r>
            <a:r>
              <a:rPr lang="en-US" sz="3200" b="1" baseline="30000" dirty="0" smtClean="0">
                <a:solidFill>
                  <a:schemeClr val="bg1"/>
                </a:solidFill>
              </a:rPr>
              <a:t>nd</a:t>
            </a:r>
            <a:r>
              <a:rPr lang="en-US" sz="3200" b="1" dirty="0" smtClean="0">
                <a:solidFill>
                  <a:schemeClr val="bg1"/>
                </a:solidFill>
              </a:rPr>
              <a:t> – Our Faith allows the Father to strengthen us</a:t>
            </a:r>
            <a:endParaRPr lang="en-US" sz="3200" b="1" dirty="0">
              <a:solidFill>
                <a:schemeClr val="bg1"/>
              </a:solidFill>
            </a:endParaRPr>
          </a:p>
        </p:txBody>
      </p:sp>
      <p:sp>
        <p:nvSpPr>
          <p:cNvPr id="7" name="Text Placeholder 3"/>
          <p:cNvSpPr txBox="1">
            <a:spLocks/>
          </p:cNvSpPr>
          <p:nvPr/>
        </p:nvSpPr>
        <p:spPr>
          <a:xfrm>
            <a:off x="2585884" y="3134032"/>
            <a:ext cx="6172200" cy="3352800"/>
          </a:xfrm>
          <a:prstGeom prst="rect">
            <a:avLst/>
          </a:prstGeom>
          <a:blipFill>
            <a:blip r:embed="rId5"/>
            <a:tile tx="0" ty="0" sx="100000" sy="100000" flip="none" algn="tl"/>
          </a:blip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800" b="1" dirty="0"/>
              <a:t>2 </a:t>
            </a:r>
            <a:r>
              <a:rPr lang="en-US" sz="2800" b="1" dirty="0" err="1"/>
              <a:t>Th</a:t>
            </a:r>
            <a:r>
              <a:rPr lang="en-US" sz="2800" b="1" dirty="0"/>
              <a:t> </a:t>
            </a:r>
            <a:r>
              <a:rPr lang="en-US" sz="2800" b="1" dirty="0" smtClean="0"/>
              <a:t>3:3</a:t>
            </a:r>
            <a:r>
              <a:rPr lang="en-US" sz="2800" dirty="0" smtClean="0"/>
              <a:t> </a:t>
            </a:r>
            <a:r>
              <a:rPr lang="en-US" sz="2800" dirty="0"/>
              <a:t>But </a:t>
            </a:r>
            <a:r>
              <a:rPr lang="en-US" sz="2800" u="sng" dirty="0"/>
              <a:t>the Lord </a:t>
            </a:r>
            <a:r>
              <a:rPr lang="en-US" sz="2800" dirty="0"/>
              <a:t>is faithful, and </a:t>
            </a:r>
            <a:r>
              <a:rPr lang="en-US" sz="2800" u="sng" dirty="0"/>
              <a:t>He will strengthen </a:t>
            </a:r>
            <a:r>
              <a:rPr lang="en-US" sz="2800" dirty="0"/>
              <a:t>and protect you from the evil one.</a:t>
            </a:r>
            <a:endParaRPr lang="en-US" sz="2800" b="1" dirty="0"/>
          </a:p>
          <a:p>
            <a:r>
              <a:rPr lang="en-US" sz="2800" b="1" dirty="0"/>
              <a:t>Col </a:t>
            </a:r>
            <a:r>
              <a:rPr lang="en-US" sz="2800" b="1" dirty="0" smtClean="0"/>
              <a:t>1:11</a:t>
            </a:r>
            <a:r>
              <a:rPr lang="en-US" sz="2800" dirty="0" smtClean="0"/>
              <a:t> </a:t>
            </a:r>
            <a:r>
              <a:rPr lang="en-US" sz="2800" u="sng" dirty="0"/>
              <a:t>strengthened</a:t>
            </a:r>
            <a:r>
              <a:rPr lang="en-US" sz="2800" dirty="0"/>
              <a:t> with all power, according to </a:t>
            </a:r>
            <a:r>
              <a:rPr lang="en-US" sz="2800" u="sng" dirty="0"/>
              <a:t>His glorious might</a:t>
            </a:r>
            <a:r>
              <a:rPr lang="en-US" sz="2800" dirty="0"/>
              <a:t>, for the attaining of all steadfastness and patience</a:t>
            </a:r>
            <a:r>
              <a:rPr lang="en-US" sz="2800" dirty="0" smtClean="0"/>
              <a:t>; …</a:t>
            </a:r>
          </a:p>
        </p:txBody>
      </p:sp>
    </p:spTree>
    <p:extLst>
      <p:ext uri="{BB962C8B-B14F-4D97-AF65-F5344CB8AC3E}">
        <p14:creationId xmlns:p14="http://schemas.microsoft.com/office/powerpoint/2010/main" val="224928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933451"/>
          </a:xfrm>
          <a:blipFill>
            <a:blip r:embed="rId2"/>
            <a:tile tx="0" ty="0" sx="100000" sy="100000" flip="none" algn="tl"/>
          </a:blipFill>
        </p:spPr>
        <p:txBody>
          <a:bodyPr>
            <a:normAutofit lnSpcReduction="10000"/>
          </a:bodyPr>
          <a:lstStyle/>
          <a:p>
            <a:pPr>
              <a:buFont typeface="Wingdings" panose="05000000000000000000" pitchFamily="2" charset="2"/>
              <a:buChar char="Ø"/>
            </a:pPr>
            <a:r>
              <a:rPr lang="en-US" sz="2800" b="1" dirty="0" smtClean="0">
                <a:solidFill>
                  <a:schemeClr val="bg1"/>
                </a:solidFill>
              </a:rPr>
              <a:t>Strength grows from receiving instruction-</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6261" y="2656114"/>
            <a:ext cx="5588000" cy="4191000"/>
          </a:xfrm>
          <a:prstGeom prst="rect">
            <a:avLst/>
          </a:prstGeom>
        </p:spPr>
      </p:pic>
      <p:sp>
        <p:nvSpPr>
          <p:cNvPr id="6" name="Content Placeholder 8"/>
          <p:cNvSpPr txBox="1">
            <a:spLocks/>
          </p:cNvSpPr>
          <p:nvPr/>
        </p:nvSpPr>
        <p:spPr>
          <a:xfrm>
            <a:off x="3048000" y="1828799"/>
            <a:ext cx="5084523" cy="933451"/>
          </a:xfrm>
          <a:prstGeom prst="rect">
            <a:avLst/>
          </a:prstGeom>
          <a:blipFill>
            <a:blip r:embed="rId2"/>
            <a:tile tx="0" ty="0" sx="100000" sy="100000" flip="none" algn="tl"/>
          </a:blipFill>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Font typeface="Wingdings" panose="05000000000000000000" pitchFamily="2" charset="2"/>
              <a:buChar char="Ø"/>
            </a:pPr>
            <a:r>
              <a:rPr lang="en-US" sz="2800" b="1" dirty="0">
                <a:solidFill>
                  <a:schemeClr val="bg1"/>
                </a:solidFill>
              </a:rPr>
              <a:t>Tent meetings and special studies </a:t>
            </a:r>
          </a:p>
        </p:txBody>
      </p:sp>
    </p:spTree>
    <p:extLst>
      <p:ext uri="{BB962C8B-B14F-4D97-AF65-F5344CB8AC3E}">
        <p14:creationId xmlns:p14="http://schemas.microsoft.com/office/powerpoint/2010/main" val="1279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628651"/>
          </a:xfrm>
          <a:blipFill>
            <a:blip r:embed="rId2"/>
            <a:tile tx="0" ty="0" sx="100000" sy="100000" flip="none" algn="tl"/>
          </a:blipFill>
        </p:spPr>
        <p:txBody>
          <a:bodyPr>
            <a:normAutofit/>
          </a:bodyPr>
          <a:lstStyle/>
          <a:p>
            <a:pPr>
              <a:buFont typeface="Wingdings" panose="05000000000000000000" pitchFamily="2" charset="2"/>
              <a:buChar char="Ø"/>
            </a:pPr>
            <a:r>
              <a:rPr lang="en-US" sz="2800" b="1" dirty="0" smtClean="0">
                <a:solidFill>
                  <a:schemeClr val="bg1"/>
                </a:solidFill>
              </a:rPr>
              <a:t>By Lectureships</a:t>
            </a:r>
            <a:endParaRPr lang="en-US" sz="2800" b="1" dirty="0">
              <a:solidFill>
                <a:schemeClr val="bg1"/>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799" y="2438400"/>
            <a:ext cx="5124449" cy="39043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1400" y="1828800"/>
            <a:ext cx="6638408" cy="4978806"/>
          </a:xfrm>
          <a:prstGeom prst="rect">
            <a:avLst/>
          </a:prstGeom>
        </p:spPr>
      </p:pic>
      <p:sp>
        <p:nvSpPr>
          <p:cNvPr id="7" name="Content Placeholder 8"/>
          <p:cNvSpPr txBox="1">
            <a:spLocks/>
          </p:cNvSpPr>
          <p:nvPr/>
        </p:nvSpPr>
        <p:spPr>
          <a:xfrm>
            <a:off x="2743200" y="6165800"/>
            <a:ext cx="6206608" cy="628651"/>
          </a:xfrm>
          <a:prstGeom prst="rect">
            <a:avLst/>
          </a:prstGeom>
          <a:blipFill>
            <a:blip r:embed="rId2"/>
            <a:tile tx="0" ty="0" sx="100000" sy="100000" flip="none" algn="tl"/>
          </a:blipFill>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None/>
            </a:pPr>
            <a:r>
              <a:rPr lang="en-US" sz="2800" b="1" dirty="0" smtClean="0">
                <a:solidFill>
                  <a:schemeClr val="bg1"/>
                </a:solidFill>
              </a:rPr>
              <a:t>Preacher training classes</a:t>
            </a:r>
            <a:endParaRPr lang="en-US" sz="2800" b="1" dirty="0">
              <a:solidFill>
                <a:schemeClr val="bg1"/>
              </a:solidFill>
            </a:endParaRPr>
          </a:p>
        </p:txBody>
      </p:sp>
    </p:spTree>
    <p:extLst>
      <p:ext uri="{BB962C8B-B14F-4D97-AF65-F5344CB8AC3E}">
        <p14:creationId xmlns:p14="http://schemas.microsoft.com/office/powerpoint/2010/main" val="6691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933451"/>
          </a:xfrm>
          <a:blipFill>
            <a:blip r:embed="rId2"/>
            <a:tile tx="0" ty="0" sx="100000" sy="100000" flip="none" algn="tl"/>
          </a:blipFill>
        </p:spPr>
        <p:txBody>
          <a:bodyPr>
            <a:normAutofit lnSpcReduction="10000"/>
          </a:bodyPr>
          <a:lstStyle/>
          <a:p>
            <a:pPr>
              <a:buFont typeface="Wingdings" panose="05000000000000000000" pitchFamily="2" charset="2"/>
              <a:buChar char="Ø"/>
            </a:pPr>
            <a:r>
              <a:rPr lang="en-US" sz="2800" b="1" dirty="0" smtClean="0">
                <a:solidFill>
                  <a:schemeClr val="bg1"/>
                </a:solidFill>
              </a:rPr>
              <a:t>Bible classes designed to meet special needs</a:t>
            </a:r>
            <a:endParaRPr lang="en-US" sz="2800" b="1"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819400"/>
            <a:ext cx="1890713" cy="314071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500" y="2889571"/>
            <a:ext cx="4762500" cy="300037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4600" y="4114800"/>
            <a:ext cx="3914318" cy="240339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3492" y="4114801"/>
            <a:ext cx="1846109" cy="2394270"/>
          </a:xfrm>
          <a:prstGeom prst="rect">
            <a:avLst/>
          </a:prstGeom>
        </p:spPr>
      </p:pic>
    </p:spTree>
    <p:extLst>
      <p:ext uri="{BB962C8B-B14F-4D97-AF65-F5344CB8AC3E}">
        <p14:creationId xmlns:p14="http://schemas.microsoft.com/office/powerpoint/2010/main" val="40275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par>
                          <p:cTn id="13" fill="hold">
                            <p:stCondLst>
                              <p:cond delay="500"/>
                            </p:stCondLst>
                            <p:childTnLst>
                              <p:par>
                                <p:cTn id="14" presetID="2" presetClass="entr" presetSubtype="2" fill="hold" nodeType="after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10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2" fill="hold" nodeType="afterEffect">
                                  <p:stCondLst>
                                    <p:cond delay="10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2152651"/>
          </a:xfrm>
          <a:blipFill>
            <a:blip r:embed="rId2"/>
            <a:tile tx="0" ty="0" sx="100000" sy="100000" flip="none" algn="tl"/>
          </a:blipFill>
        </p:spPr>
        <p:txBody>
          <a:bodyPr>
            <a:normAutofit/>
          </a:bodyPr>
          <a:lstStyle/>
          <a:p>
            <a:pPr>
              <a:buFont typeface="Wingdings" panose="05000000000000000000" pitchFamily="2" charset="2"/>
              <a:buChar char="Ø"/>
            </a:pPr>
            <a:r>
              <a:rPr lang="en-US" sz="2800" b="1" dirty="0" smtClean="0">
                <a:solidFill>
                  <a:schemeClr val="bg1"/>
                </a:solidFill>
              </a:rPr>
              <a:t>Strength grows from receiving instruction-</a:t>
            </a:r>
          </a:p>
          <a:p>
            <a:pPr>
              <a:buFont typeface="Wingdings" panose="05000000000000000000" pitchFamily="2" charset="2"/>
              <a:buChar char="Ø"/>
            </a:pPr>
            <a:r>
              <a:rPr lang="en-US" sz="2800" b="1" dirty="0" smtClean="0">
                <a:solidFill>
                  <a:schemeClr val="bg1"/>
                </a:solidFill>
              </a:rPr>
              <a:t>To reach out to Others</a:t>
            </a:r>
            <a:endParaRPr lang="en-US" sz="2800" b="1" dirty="0">
              <a:solidFill>
                <a:schemeClr val="bg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1676400"/>
            <a:ext cx="6553200" cy="4914900"/>
          </a:xfrm>
          <a:prstGeom prst="rect">
            <a:avLst/>
          </a:prstGeom>
        </p:spPr>
      </p:pic>
    </p:spTree>
    <p:extLst>
      <p:ext uri="{BB962C8B-B14F-4D97-AF65-F5344CB8AC3E}">
        <p14:creationId xmlns:p14="http://schemas.microsoft.com/office/powerpoint/2010/main" val="16673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3048000" y="1809749"/>
            <a:ext cx="5084523" cy="2533651"/>
          </a:xfrm>
          <a:blipFill>
            <a:blip r:embed="rId2"/>
            <a:tile tx="0" ty="0" sx="100000" sy="100000" flip="none" algn="tl"/>
          </a:blipFill>
        </p:spPr>
        <p:txBody>
          <a:bodyPr>
            <a:normAutofit/>
          </a:bodyPr>
          <a:lstStyle/>
          <a:p>
            <a:pPr>
              <a:buFont typeface="Wingdings" panose="05000000000000000000" pitchFamily="2" charset="2"/>
              <a:buChar char="Ø"/>
            </a:pPr>
            <a:r>
              <a:rPr lang="en-US" sz="2800" b="1" dirty="0" smtClean="0">
                <a:solidFill>
                  <a:schemeClr val="bg1"/>
                </a:solidFill>
              </a:rPr>
              <a:t>Reaching out to others through:</a:t>
            </a:r>
            <a:endParaRPr lang="en-US" sz="2800" b="1" dirty="0">
              <a:solidFill>
                <a:schemeClr val="bg1"/>
              </a:solidFill>
            </a:endParaRPr>
          </a:p>
          <a:p>
            <a:pPr lvl="1">
              <a:buFont typeface="Wingdings" panose="05000000000000000000" pitchFamily="2" charset="2"/>
              <a:buChar char="Ø"/>
            </a:pPr>
            <a:r>
              <a:rPr lang="en-US" sz="2800" b="1" dirty="0" smtClean="0">
                <a:solidFill>
                  <a:schemeClr val="bg1"/>
                </a:solidFill>
              </a:rPr>
              <a:t>Relief for Zimbabwe &amp; Mozambique.</a:t>
            </a:r>
          </a:p>
        </p:txBody>
      </p:sp>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286" y="4038600"/>
            <a:ext cx="4762500" cy="2609850"/>
          </a:xfrm>
          <a:prstGeom prst="rect">
            <a:avLst/>
          </a:prstGeom>
        </p:spPr>
      </p:pic>
      <p:pic>
        <p:nvPicPr>
          <p:cNvPr id="12" name="Content Placeholder 11"/>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5"/>
            <a:tile tx="0" ty="0" sx="100000" sy="100000" flip="none" algn="tl"/>
          </a:blipFill>
        </p:spPr>
      </p:pic>
    </p:spTree>
    <p:extLst>
      <p:ext uri="{BB962C8B-B14F-4D97-AF65-F5344CB8AC3E}">
        <p14:creationId xmlns:p14="http://schemas.microsoft.com/office/powerpoint/2010/main" val="7793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600"/>
                            </p:stCondLst>
                            <p:childTnLst>
                              <p:par>
                                <p:cTn id="12" presetID="22" presetClass="entr" presetSubtype="4"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3048000" y="1809749"/>
            <a:ext cx="5084523" cy="2190751"/>
          </a:xfrm>
          <a:blipFill>
            <a:blip r:embed="rId2"/>
            <a:tile tx="0" ty="0" sx="100000" sy="100000" flip="none" algn="tl"/>
          </a:blipFill>
        </p:spPr>
        <p:txBody>
          <a:bodyPr>
            <a:normAutofit/>
          </a:bodyPr>
          <a:lstStyle/>
          <a:p>
            <a:pPr>
              <a:buFont typeface="Wingdings" panose="05000000000000000000" pitchFamily="2" charset="2"/>
              <a:buChar char="Ø"/>
            </a:pPr>
            <a:r>
              <a:rPr lang="en-US" sz="2800" b="1" dirty="0" smtClean="0">
                <a:solidFill>
                  <a:schemeClr val="bg1"/>
                </a:solidFill>
              </a:rPr>
              <a:t>Reaching out to others through:</a:t>
            </a:r>
            <a:endParaRPr lang="en-US" sz="2800" b="1" dirty="0">
              <a:solidFill>
                <a:schemeClr val="bg1"/>
              </a:solidFill>
            </a:endParaRPr>
          </a:p>
          <a:p>
            <a:pPr lvl="1">
              <a:buFont typeface="Wingdings" panose="05000000000000000000" pitchFamily="2" charset="2"/>
              <a:buChar char="Ø"/>
            </a:pPr>
            <a:r>
              <a:rPr lang="en-US" sz="2800" b="1" dirty="0" smtClean="0">
                <a:solidFill>
                  <a:schemeClr val="bg1"/>
                </a:solidFill>
              </a:rPr>
              <a:t>Encourage  support of local men</a:t>
            </a:r>
            <a:endParaRPr lang="en-US" sz="2800" b="1" dirty="0">
              <a:solidFill>
                <a:schemeClr val="bg1"/>
              </a:solidFill>
            </a:endParaRPr>
          </a:p>
        </p:txBody>
      </p:sp>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800" y="1730829"/>
            <a:ext cx="6807200" cy="51054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6800" y="3559629"/>
            <a:ext cx="4368800" cy="3276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450" y="4000500"/>
            <a:ext cx="2876550" cy="2857500"/>
          </a:xfrm>
          <a:prstGeom prst="rect">
            <a:avLst/>
          </a:prstGeom>
        </p:spPr>
      </p:pic>
    </p:spTree>
    <p:extLst>
      <p:ext uri="{BB962C8B-B14F-4D97-AF65-F5344CB8AC3E}">
        <p14:creationId xmlns:p14="http://schemas.microsoft.com/office/powerpoint/2010/main" val="38145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1" presetClass="entr" presetSubtype="0" fill="hold" nodeType="afterEffect">
                                  <p:stCondLst>
                                    <p:cond delay="200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4591051"/>
          </a:xfrm>
          <a:blipFill>
            <a:blip r:embed="rId2"/>
            <a:tile tx="0" ty="0" sx="100000" sy="100000" flip="none" algn="tl"/>
          </a:blipFill>
        </p:spPr>
        <p:txBody>
          <a:bodyPr>
            <a:normAutofit/>
          </a:bodyPr>
          <a:lstStyle/>
          <a:p>
            <a:pPr>
              <a:buFont typeface="Wingdings" panose="05000000000000000000" pitchFamily="2" charset="2"/>
              <a:buChar char="Ø"/>
            </a:pPr>
            <a:r>
              <a:rPr lang="en-US" sz="2800" b="1" dirty="0" smtClean="0">
                <a:solidFill>
                  <a:schemeClr val="bg1"/>
                </a:solidFill>
              </a:rPr>
              <a:t>Reaching out to Others:</a:t>
            </a:r>
            <a:endParaRPr lang="en-US" sz="2800" b="1" dirty="0">
              <a:solidFill>
                <a:schemeClr val="bg1"/>
              </a:solidFill>
            </a:endParaRPr>
          </a:p>
          <a:p>
            <a:pPr lvl="1">
              <a:buFont typeface="Wingdings" panose="05000000000000000000" pitchFamily="2" charset="2"/>
              <a:buChar char="Ø"/>
            </a:pPr>
            <a:r>
              <a:rPr lang="en-US" sz="2600" b="1" dirty="0" smtClean="0">
                <a:solidFill>
                  <a:schemeClr val="bg1"/>
                </a:solidFill>
              </a:rPr>
              <a:t>Some congregations did not use the opportunity to improve.</a:t>
            </a:r>
          </a:p>
          <a:p>
            <a:pPr lvl="1">
              <a:buFont typeface="Wingdings" panose="05000000000000000000" pitchFamily="2" charset="2"/>
              <a:buChar char="Ø"/>
            </a:pPr>
            <a:r>
              <a:rPr lang="en-US" sz="2600" b="1" dirty="0" smtClean="0">
                <a:solidFill>
                  <a:schemeClr val="bg1"/>
                </a:solidFill>
              </a:rPr>
              <a:t>Rev. 3:2; </a:t>
            </a:r>
            <a:r>
              <a:rPr lang="en-US" sz="2600" b="1" dirty="0" err="1" smtClean="0">
                <a:solidFill>
                  <a:schemeClr val="bg1"/>
                </a:solidFill>
              </a:rPr>
              <a:t>Luk</a:t>
            </a:r>
            <a:r>
              <a:rPr lang="en-US" sz="2600" b="1" dirty="0" smtClean="0">
                <a:solidFill>
                  <a:schemeClr val="bg1"/>
                </a:solidFill>
              </a:rPr>
              <a:t> 8:14</a:t>
            </a:r>
          </a:p>
        </p:txBody>
      </p:sp>
    </p:spTree>
    <p:extLst>
      <p:ext uri="{BB962C8B-B14F-4D97-AF65-F5344CB8AC3E}">
        <p14:creationId xmlns:p14="http://schemas.microsoft.com/office/powerpoint/2010/main" val="19120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7773"/>
            <a:ext cx="3297953" cy="937627"/>
          </a:xfrm>
        </p:spPr>
        <p:txBody>
          <a:bodyPr>
            <a:normAutofit/>
          </a:bodyPr>
          <a:lstStyle/>
          <a:p>
            <a:pPr algn="ctr"/>
            <a:r>
              <a:rPr lang="en-US" sz="4800" dirty="0" smtClean="0"/>
              <a:t>AFRICA</a:t>
            </a:r>
            <a:endParaRPr lang="en-US" sz="4800" dirty="0"/>
          </a:p>
        </p:txBody>
      </p:sp>
      <p:sp>
        <p:nvSpPr>
          <p:cNvPr id="3" name="Text Placeholder 2"/>
          <p:cNvSpPr>
            <a:spLocks noGrp="1"/>
          </p:cNvSpPr>
          <p:nvPr>
            <p:ph type="body" sz="half" idx="2"/>
          </p:nvPr>
        </p:nvSpPr>
        <p:spPr>
          <a:xfrm>
            <a:off x="304800" y="1828800"/>
            <a:ext cx="3297954" cy="3124200"/>
          </a:xfrm>
        </p:spPr>
        <p:txBody>
          <a:bodyPr>
            <a:noAutofit/>
          </a:bodyPr>
          <a:lstStyle/>
          <a:p>
            <a:r>
              <a:rPr lang="en-US" sz="3600" dirty="0"/>
              <a:t>FOUR USA MAINLANDS CAN FIT INTO THE AFRICAN </a:t>
            </a:r>
            <a:r>
              <a:rPr lang="en-US" sz="3600" dirty="0" smtClean="0"/>
              <a:t>CONTINENT.</a:t>
            </a:r>
            <a:endParaRPr lang="en-US" sz="3600" dirty="0"/>
          </a:p>
        </p:txBody>
      </p:sp>
      <p:sp>
        <p:nvSpPr>
          <p:cNvPr id="4" name="Picture Placeholder 3"/>
          <p:cNvSpPr>
            <a:spLocks noGrp="1"/>
          </p:cNvSpPr>
          <p:nvPr>
            <p:ph type="pic" sz="quarter" idx="14"/>
          </p:nvPr>
        </p:nvSpPr>
        <p:spPr/>
      </p:sp>
      <p:pic>
        <p:nvPicPr>
          <p:cNvPr id="6" name="Picture 5" descr="08-11-29 008-GLOBE-SA-USA.jpg"/>
          <p:cNvPicPr>
            <a:picLocks noChangeAspect="1"/>
          </p:cNvPicPr>
          <p:nvPr/>
        </p:nvPicPr>
        <p:blipFill>
          <a:blip r:embed="rId2"/>
          <a:stretch>
            <a:fillRect/>
          </a:stretch>
        </p:blipFill>
        <p:spPr>
          <a:xfrm>
            <a:off x="3733800" y="914400"/>
            <a:ext cx="5257800" cy="52246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67513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p:spPr>
        <p:txBody>
          <a:bodyPr/>
          <a:lstStyle/>
          <a:p>
            <a:pPr algn="ctr"/>
            <a:r>
              <a:rPr lang="en-US" sz="3200" b="1" dirty="0" smtClean="0">
                <a:solidFill>
                  <a:schemeClr val="bg1"/>
                </a:solidFill>
              </a:rPr>
              <a:t>PILLARS NEED </a:t>
            </a:r>
            <a:br>
              <a:rPr lang="en-US" sz="3200" b="1" dirty="0" smtClean="0">
                <a:solidFill>
                  <a:schemeClr val="bg1"/>
                </a:solidFill>
              </a:rPr>
            </a:br>
            <a:r>
              <a:rPr lang="en-US" sz="3200" b="1" dirty="0" smtClean="0">
                <a:solidFill>
                  <a:schemeClr val="bg1"/>
                </a:solidFill>
              </a:rPr>
              <a:t>SHAPED </a:t>
            </a:r>
            <a:r>
              <a:rPr lang="en-US" sz="3200" b="1" dirty="0">
                <a:solidFill>
                  <a:schemeClr val="bg1"/>
                </a:solidFill>
              </a:rPr>
              <a:t>AND </a:t>
            </a:r>
            <a:r>
              <a:rPr lang="en-US" sz="3200" b="1" dirty="0" smtClean="0">
                <a:solidFill>
                  <a:schemeClr val="bg1"/>
                </a:solidFill>
              </a:rPr>
              <a:t>STRENGTHENED</a:t>
            </a:r>
            <a:endParaRPr lang="en-US" sz="3200" b="1" dirty="0">
              <a:solidFill>
                <a:schemeClr val="bg1"/>
              </a:solidFill>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136" y="1845048"/>
            <a:ext cx="1574864" cy="4631951"/>
          </a:xfrm>
          <a:blipFill>
            <a:blip r:embed="rId4"/>
            <a:tile tx="0" ty="0" sx="100000" sy="100000" flip="none" algn="tl"/>
          </a:blipFill>
        </p:spPr>
      </p:pic>
      <p:sp>
        <p:nvSpPr>
          <p:cNvPr id="9" name="Content Placeholder 8"/>
          <p:cNvSpPr>
            <a:spLocks noGrp="1"/>
          </p:cNvSpPr>
          <p:nvPr>
            <p:ph sz="half" idx="2"/>
          </p:nvPr>
        </p:nvSpPr>
        <p:spPr>
          <a:xfrm>
            <a:off x="3048000" y="1809749"/>
            <a:ext cx="5084523" cy="4591051"/>
          </a:xfrm>
          <a:solidFill>
            <a:schemeClr val="bg1"/>
          </a:solidFill>
        </p:spPr>
        <p:txBody>
          <a:bodyPr>
            <a:normAutofit fontScale="77500" lnSpcReduction="20000"/>
          </a:bodyPr>
          <a:lstStyle/>
          <a:p>
            <a:pPr lvl="1">
              <a:buFont typeface="Wingdings" panose="05000000000000000000" pitchFamily="2" charset="2"/>
              <a:buChar char="Ø"/>
            </a:pPr>
            <a:r>
              <a:rPr lang="en-US" sz="2800" b="1" dirty="0" smtClean="0"/>
              <a:t>Re </a:t>
            </a:r>
            <a:r>
              <a:rPr lang="en-US" sz="2800" b="1" dirty="0"/>
              <a:t>3:2  — 2</a:t>
            </a:r>
            <a:r>
              <a:rPr lang="en-US" sz="2800" dirty="0"/>
              <a:t> ‘Wake up, and strengthen the things that remain, which were about to die; for I have </a:t>
            </a:r>
            <a:r>
              <a:rPr lang="en-US" sz="2800" u="sng" dirty="0"/>
              <a:t>not found your deeds completed </a:t>
            </a:r>
            <a:r>
              <a:rPr lang="en-US" sz="2800" dirty="0"/>
              <a:t>in the sight of My </a:t>
            </a:r>
            <a:r>
              <a:rPr lang="en-US" sz="2800" dirty="0" smtClean="0"/>
              <a:t>God</a:t>
            </a:r>
          </a:p>
          <a:p>
            <a:pPr lvl="1">
              <a:buFont typeface="Wingdings" panose="05000000000000000000" pitchFamily="2" charset="2"/>
              <a:buChar char="Ø"/>
            </a:pPr>
            <a:r>
              <a:rPr lang="en-US" sz="2600" b="1" dirty="0" smtClean="0"/>
              <a:t> </a:t>
            </a:r>
            <a:r>
              <a:rPr lang="en-US" sz="2800" b="1" dirty="0"/>
              <a:t>Lk 8:14  — 14</a:t>
            </a:r>
            <a:r>
              <a:rPr lang="en-US" sz="2800" dirty="0"/>
              <a:t> “The seed which fell among the thorns, these are the ones who have heard, and as they go on their way they are choked with worries and riches and pleasures of this life, and bring </a:t>
            </a:r>
            <a:r>
              <a:rPr lang="en-US" sz="2800" u="sng" dirty="0"/>
              <a:t>no fruit to maturity.</a:t>
            </a:r>
            <a:endParaRPr lang="en-US" sz="2600" b="1" dirty="0" smtClean="0"/>
          </a:p>
        </p:txBody>
      </p:sp>
    </p:spTree>
    <p:extLst>
      <p:ext uri="{BB962C8B-B14F-4D97-AF65-F5344CB8AC3E}">
        <p14:creationId xmlns:p14="http://schemas.microsoft.com/office/powerpoint/2010/main" val="21717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048000" y="1809749"/>
            <a:ext cx="5084523" cy="4591051"/>
          </a:xfrm>
          <a:blipFill>
            <a:blip r:embed="rId2"/>
            <a:tile tx="0" ty="0" sx="100000" sy="100000" flip="none" algn="tl"/>
          </a:blipFill>
        </p:spPr>
        <p:txBody>
          <a:bodyPr>
            <a:normAutofit/>
          </a:bodyPr>
          <a:lstStyle/>
          <a:p>
            <a:pPr>
              <a:buFont typeface="Wingdings" panose="05000000000000000000" pitchFamily="2" charset="2"/>
              <a:buChar char="Ø"/>
            </a:pPr>
            <a:r>
              <a:rPr lang="en-US" sz="3200" b="1" dirty="0" smtClean="0"/>
              <a:t>Wisdom as an example-</a:t>
            </a:r>
          </a:p>
          <a:p>
            <a:pPr>
              <a:buFont typeface="Wingdings" panose="05000000000000000000" pitchFamily="2" charset="2"/>
              <a:buChar char="Ø"/>
            </a:pPr>
            <a:r>
              <a:rPr lang="en-US" sz="3200" b="1" dirty="0" err="1" smtClean="0"/>
              <a:t>Pr</a:t>
            </a:r>
            <a:r>
              <a:rPr lang="en-US" sz="3200" b="1" dirty="0" smtClean="0"/>
              <a:t> </a:t>
            </a:r>
            <a:r>
              <a:rPr lang="en-US" sz="3200" b="1" dirty="0"/>
              <a:t>9:1  — 1 Wisdom has built her house, She has hewn out her </a:t>
            </a:r>
            <a:r>
              <a:rPr lang="en-US" sz="3200" b="1" u="sng" dirty="0"/>
              <a:t>seven pillars</a:t>
            </a:r>
            <a:r>
              <a:rPr lang="en-US" sz="3200" b="1" dirty="0"/>
              <a:t>;</a:t>
            </a:r>
            <a:endParaRPr lang="en-US" sz="32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spTree>
    <p:extLst>
      <p:ext uri="{BB962C8B-B14F-4D97-AF65-F5344CB8AC3E}">
        <p14:creationId xmlns:p14="http://schemas.microsoft.com/office/powerpoint/2010/main" val="438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6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048000" y="1809749"/>
            <a:ext cx="5084523" cy="4591051"/>
          </a:xfrm>
          <a:solidFill>
            <a:schemeClr val="bg1"/>
          </a:solidFill>
        </p:spPr>
        <p:txBody>
          <a:bodyPr>
            <a:normAutofit fontScale="77500" lnSpcReduction="20000"/>
          </a:bodyPr>
          <a:lstStyle/>
          <a:p>
            <a:r>
              <a:rPr lang="en-US" sz="3200" b="1" dirty="0" err="1" smtClean="0"/>
              <a:t>Jdg</a:t>
            </a:r>
            <a:r>
              <a:rPr lang="en-US" sz="3200" b="1" dirty="0" smtClean="0"/>
              <a:t> </a:t>
            </a:r>
            <a:r>
              <a:rPr lang="en-US" sz="3200" b="1" dirty="0"/>
              <a:t>16:29–30  — 29</a:t>
            </a:r>
            <a:r>
              <a:rPr lang="en-US" sz="3200" dirty="0"/>
              <a:t> Samson grasped the two middle </a:t>
            </a:r>
            <a:r>
              <a:rPr lang="en-US" sz="3200" u="sng" dirty="0"/>
              <a:t>pillars on which the house rested</a:t>
            </a:r>
            <a:r>
              <a:rPr lang="en-US" sz="3200" dirty="0"/>
              <a:t>, and braced himself against them, the one with his right hand and the other with his left. </a:t>
            </a:r>
            <a:r>
              <a:rPr lang="en-US" sz="3200" b="1" dirty="0"/>
              <a:t>30</a:t>
            </a:r>
            <a:r>
              <a:rPr lang="en-US" sz="3200" dirty="0"/>
              <a:t> And Samson said, “Let me die with the Philistines!” And he bent with all his might so that the house fell on the lords and all the people who were in it. </a:t>
            </a:r>
            <a:r>
              <a:rPr lang="en-US" sz="3200" dirty="0" smtClean="0"/>
              <a:t>….</a:t>
            </a:r>
            <a:endParaRPr lang="en-US" sz="32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spTree>
    <p:extLst>
      <p:ext uri="{BB962C8B-B14F-4D97-AF65-F5344CB8AC3E}">
        <p14:creationId xmlns:p14="http://schemas.microsoft.com/office/powerpoint/2010/main" val="64549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113314" y="1676400"/>
            <a:ext cx="5649686" cy="1162051"/>
          </a:xfrm>
          <a:blipFill>
            <a:blip r:embed="rId2"/>
            <a:tile tx="0" ty="0" sx="100000" sy="100000" flip="none" algn="tl"/>
          </a:blipFill>
        </p:spPr>
        <p:txBody>
          <a:bodyPr>
            <a:normAutofit/>
          </a:bodyPr>
          <a:lstStyle/>
          <a:p>
            <a:pPr>
              <a:buFont typeface="Wingdings" panose="05000000000000000000" pitchFamily="2" charset="2"/>
              <a:buChar char="Ø"/>
            </a:pPr>
            <a:r>
              <a:rPr lang="en-US" sz="3200" b="1" dirty="0" smtClean="0"/>
              <a:t>God’s People MUST develop.-</a:t>
            </a:r>
            <a:r>
              <a:rPr lang="en-US" sz="3200" b="1" dirty="0" err="1" smtClean="0"/>
              <a:t>Eph</a:t>
            </a:r>
            <a:r>
              <a:rPr lang="en-US" sz="3200" b="1" dirty="0" smtClean="0"/>
              <a:t> 4:13</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sp>
        <p:nvSpPr>
          <p:cNvPr id="11" name="Content Placeholder 8"/>
          <p:cNvSpPr txBox="1">
            <a:spLocks/>
          </p:cNvSpPr>
          <p:nvPr/>
        </p:nvSpPr>
        <p:spPr>
          <a:xfrm>
            <a:off x="3048000" y="2971800"/>
            <a:ext cx="5638800" cy="3657600"/>
          </a:xfrm>
          <a:prstGeom prst="rect">
            <a:avLst/>
          </a:prstGeom>
          <a:solidFill>
            <a:schemeClr val="bg1"/>
          </a:solidFill>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Font typeface="Wingdings" panose="05000000000000000000" pitchFamily="2" charset="2"/>
              <a:buChar char="Ø"/>
            </a:pPr>
            <a:r>
              <a:rPr lang="en-US" sz="3200" b="1" dirty="0" err="1" smtClean="0"/>
              <a:t>Eph</a:t>
            </a:r>
            <a:r>
              <a:rPr lang="en-US" sz="3200" b="1" dirty="0" smtClean="0"/>
              <a:t> 4:13  — 13</a:t>
            </a:r>
            <a:r>
              <a:rPr lang="en-US" sz="3200" dirty="0" smtClean="0"/>
              <a:t> until we all attain to the unity of the faith, and of the knowledge of the Son of God, to a </a:t>
            </a:r>
            <a:r>
              <a:rPr lang="en-US" sz="3200" u="sng" dirty="0" smtClean="0"/>
              <a:t>mature man</a:t>
            </a:r>
            <a:r>
              <a:rPr lang="en-US" sz="3200" dirty="0" smtClean="0"/>
              <a:t>, to the </a:t>
            </a:r>
            <a:r>
              <a:rPr lang="en-US" sz="3200" u="sng" dirty="0" smtClean="0"/>
              <a:t>measure</a:t>
            </a:r>
            <a:r>
              <a:rPr lang="en-US" sz="3200" dirty="0" smtClean="0"/>
              <a:t> of the stature which belongs to the fullness </a:t>
            </a:r>
            <a:r>
              <a:rPr lang="en-US" sz="3200" u="sng" dirty="0" smtClean="0"/>
              <a:t>of Christ</a:t>
            </a:r>
            <a:r>
              <a:rPr lang="en-US" sz="3200" dirty="0" smtClean="0"/>
              <a:t>.</a:t>
            </a:r>
            <a:endParaRPr lang="en-US" sz="3200" b="1" dirty="0" smtClean="0"/>
          </a:p>
        </p:txBody>
      </p:sp>
    </p:spTree>
    <p:extLst>
      <p:ext uri="{BB962C8B-B14F-4D97-AF65-F5344CB8AC3E}">
        <p14:creationId xmlns:p14="http://schemas.microsoft.com/office/powerpoint/2010/main" val="15799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down)">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113314" y="1676400"/>
            <a:ext cx="5649686" cy="1162051"/>
          </a:xfrm>
          <a:blipFill>
            <a:blip r:embed="rId2"/>
            <a:tile tx="0" ty="0" sx="100000" sy="100000" flip="none" algn="tl"/>
          </a:blipFill>
        </p:spPr>
        <p:txBody>
          <a:bodyPr>
            <a:normAutofit/>
          </a:bodyPr>
          <a:lstStyle/>
          <a:p>
            <a:pPr>
              <a:buFont typeface="Wingdings" panose="05000000000000000000" pitchFamily="2" charset="2"/>
              <a:buChar char="Ø"/>
            </a:pPr>
            <a:r>
              <a:rPr lang="en-US" sz="3200" b="1" dirty="0" smtClean="0"/>
              <a:t>God’s People MUST develop.-</a:t>
            </a:r>
            <a:r>
              <a:rPr lang="en-US" sz="3200" b="1" dirty="0" err="1" smtClean="0"/>
              <a:t>Eph</a:t>
            </a:r>
            <a:r>
              <a:rPr lang="en-US" sz="3200" b="1" dirty="0" smtClean="0"/>
              <a:t> 4:13</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026229"/>
            <a:ext cx="2708698" cy="286803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069771"/>
            <a:ext cx="2433638" cy="2846262"/>
          </a:xfrm>
          <a:prstGeom prst="rect">
            <a:avLst/>
          </a:prstGeom>
        </p:spPr>
      </p:pic>
      <p:sp>
        <p:nvSpPr>
          <p:cNvPr id="10" name="Content Placeholder 8"/>
          <p:cNvSpPr txBox="1">
            <a:spLocks/>
          </p:cNvSpPr>
          <p:nvPr/>
        </p:nvSpPr>
        <p:spPr>
          <a:xfrm>
            <a:off x="3173185" y="5729920"/>
            <a:ext cx="5540829" cy="1077686"/>
          </a:xfrm>
          <a:prstGeom prst="rect">
            <a:avLst/>
          </a:prstGeom>
          <a:blipFill>
            <a:blip r:embed="rId2"/>
            <a:tile tx="0" ty="0" sx="100000" sy="100000" flip="none" algn="tl"/>
          </a:blipFill>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lgn="ctr">
              <a:buFont typeface="Wingdings" panose="05000000000000000000" pitchFamily="2" charset="2"/>
              <a:buChar char="Ø"/>
            </a:pPr>
            <a:r>
              <a:rPr lang="en-US" sz="3200" b="1" dirty="0"/>
              <a:t>Into faithful men and women who can teach the gospel to others</a:t>
            </a:r>
          </a:p>
        </p:txBody>
      </p:sp>
    </p:spTree>
    <p:extLst>
      <p:ext uri="{BB962C8B-B14F-4D97-AF65-F5344CB8AC3E}">
        <p14:creationId xmlns:p14="http://schemas.microsoft.com/office/powerpoint/2010/main" val="214743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par>
                          <p:cTn id="8" fill="hold">
                            <p:stCondLst>
                              <p:cond delay="6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000"/>
                                        <p:tgtEl>
                                          <p:spTgt spid="3"/>
                                        </p:tgtEl>
                                      </p:cBhvr>
                                    </p:animEffect>
                                  </p:childTnLst>
                                </p:cTn>
                              </p:par>
                            </p:childTnLst>
                          </p:cTn>
                        </p:par>
                        <p:par>
                          <p:cTn id="12" fill="hold">
                            <p:stCondLst>
                              <p:cond delay="1600"/>
                            </p:stCondLst>
                            <p:childTnLst>
                              <p:par>
                                <p:cTn id="13" presetID="16" presetClass="entr" presetSubtype="21"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26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048000" y="1809749"/>
            <a:ext cx="5084523" cy="4210051"/>
          </a:xfrm>
          <a:blipFill>
            <a:blip r:embed="rId2"/>
            <a:tile tx="0" ty="0" sx="100000" sy="100000" flip="none" algn="tl"/>
          </a:blipFill>
        </p:spPr>
        <p:txBody>
          <a:bodyPr>
            <a:normAutofit/>
          </a:bodyPr>
          <a:lstStyle/>
          <a:p>
            <a:pPr>
              <a:buFont typeface="Wingdings" panose="05000000000000000000" pitchFamily="2" charset="2"/>
              <a:buChar char="Ø"/>
            </a:pPr>
            <a:r>
              <a:rPr lang="en-US" sz="3200" b="1" dirty="0" smtClean="0"/>
              <a:t>Use our God-given “gifts.” (Rom12:6-8; 1 Pet 4:10-11)</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spTree>
    <p:extLst>
      <p:ext uri="{BB962C8B-B14F-4D97-AF65-F5344CB8AC3E}">
        <p14:creationId xmlns:p14="http://schemas.microsoft.com/office/powerpoint/2010/main" val="30328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200400" y="1809749"/>
            <a:ext cx="5084523" cy="4743451"/>
          </a:xfrm>
          <a:blipFill>
            <a:blip r:embed="rId2"/>
            <a:tile tx="0" ty="0" sx="100000" sy="100000" flip="none" algn="tl"/>
          </a:blipFill>
        </p:spPr>
        <p:txBody>
          <a:bodyPr>
            <a:normAutofit fontScale="85000" lnSpcReduction="20000"/>
          </a:bodyPr>
          <a:lstStyle/>
          <a:p>
            <a:pPr>
              <a:buFont typeface="Wingdings" panose="05000000000000000000" pitchFamily="2" charset="2"/>
              <a:buChar char="Ø"/>
            </a:pPr>
            <a:endParaRPr lang="en-US" sz="3300" b="1" dirty="0" smtClean="0"/>
          </a:p>
          <a:p>
            <a:pPr>
              <a:buFont typeface="Wingdings" panose="05000000000000000000" pitchFamily="2" charset="2"/>
              <a:buChar char="Ø"/>
            </a:pPr>
            <a:r>
              <a:rPr lang="en-US" sz="3300" b="1" dirty="0" smtClean="0"/>
              <a:t>Maturity in teaching</a:t>
            </a:r>
          </a:p>
          <a:p>
            <a:pPr>
              <a:buFont typeface="Wingdings" panose="05000000000000000000" pitchFamily="2" charset="2"/>
              <a:buChar char="Ø"/>
            </a:pPr>
            <a:r>
              <a:rPr lang="en-US" sz="3300" b="1" dirty="0" err="1"/>
              <a:t>Heb</a:t>
            </a:r>
            <a:r>
              <a:rPr lang="en-US" sz="3300" b="1" dirty="0"/>
              <a:t> 5:12  — 12</a:t>
            </a:r>
            <a:r>
              <a:rPr lang="en-US" sz="3300" dirty="0"/>
              <a:t> For though by this time </a:t>
            </a:r>
            <a:r>
              <a:rPr lang="en-US" sz="3300" u="sng" dirty="0"/>
              <a:t>you ought to be teachers</a:t>
            </a:r>
            <a:r>
              <a:rPr lang="en-US" sz="3300" dirty="0"/>
              <a:t>, you have need again for someone to teach you the elementary principles of the oracles of God, and you have come to need milk and not solid food.</a:t>
            </a:r>
            <a:endParaRPr lang="en-US" sz="3300" b="1" dirty="0" smtClean="0"/>
          </a:p>
          <a:p>
            <a:pPr>
              <a:buFont typeface="Wingdings" panose="05000000000000000000" pitchFamily="2" charset="2"/>
              <a:buChar char="Ø"/>
            </a:pPr>
            <a:endParaRPr lang="en-US" sz="32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spTree>
    <p:extLst>
      <p:ext uri="{BB962C8B-B14F-4D97-AF65-F5344CB8AC3E}">
        <p14:creationId xmlns:p14="http://schemas.microsoft.com/office/powerpoint/2010/main" val="7255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6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6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048000" y="1809749"/>
            <a:ext cx="5084523" cy="4591051"/>
          </a:xfrm>
          <a:blipFill>
            <a:blip r:embed="rId2"/>
            <a:tile tx="0" ty="0" sx="100000" sy="100000" flip="none" algn="tl"/>
          </a:blipFill>
        </p:spPr>
        <p:txBody>
          <a:bodyPr>
            <a:normAutofit lnSpcReduction="10000"/>
          </a:bodyPr>
          <a:lstStyle/>
          <a:p>
            <a:pPr>
              <a:buFont typeface="Wingdings" panose="05000000000000000000" pitchFamily="2" charset="2"/>
              <a:buChar char="Ø"/>
            </a:pPr>
            <a:r>
              <a:rPr lang="en-US" sz="3200" b="1" dirty="0" err="1"/>
              <a:t>Heb</a:t>
            </a:r>
            <a:r>
              <a:rPr lang="en-US" sz="3200" b="1" dirty="0"/>
              <a:t> 6:1  — 1</a:t>
            </a:r>
            <a:r>
              <a:rPr lang="en-US" sz="3200" dirty="0"/>
              <a:t> Therefore leaving the elementary teaching about the Christ, let us </a:t>
            </a:r>
            <a:r>
              <a:rPr lang="en-US" sz="3200" u="sng" dirty="0"/>
              <a:t>press on to maturity</a:t>
            </a:r>
            <a:r>
              <a:rPr lang="en-US" sz="3200" dirty="0"/>
              <a:t>, not laying again a foundation of repentance from dead works and of faith toward God,</a:t>
            </a:r>
            <a:endParaRPr lang="en-US" sz="32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spTree>
    <p:extLst>
      <p:ext uri="{BB962C8B-B14F-4D97-AF65-F5344CB8AC3E}">
        <p14:creationId xmlns:p14="http://schemas.microsoft.com/office/powerpoint/2010/main" val="273102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048000" y="1809749"/>
            <a:ext cx="5084523" cy="4591051"/>
          </a:xfrm>
          <a:blipFill>
            <a:blip r:embed="rId2"/>
            <a:tile tx="0" ty="0" sx="100000" sy="100000" flip="none" algn="tl"/>
          </a:blipFill>
        </p:spPr>
        <p:txBody>
          <a:bodyPr>
            <a:normAutofit/>
          </a:bodyPr>
          <a:lstStyle/>
          <a:p>
            <a:pPr>
              <a:buFont typeface="Wingdings" panose="05000000000000000000" pitchFamily="2" charset="2"/>
              <a:buChar char="Ø"/>
            </a:pPr>
            <a:r>
              <a:rPr lang="en-US" sz="4000" b="1" dirty="0" smtClean="0"/>
              <a:t>Maturity in teaching</a:t>
            </a:r>
          </a:p>
          <a:p>
            <a:pPr lvl="1">
              <a:buFont typeface="Wingdings" panose="05000000000000000000" pitchFamily="2" charset="2"/>
              <a:buChar char="Ø"/>
            </a:pPr>
            <a:endParaRPr lang="en-US" sz="30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752600"/>
            <a:ext cx="6172200" cy="4629150"/>
          </a:xfrm>
          <a:prstGeom prst="rect">
            <a:avLst/>
          </a:prstGeom>
        </p:spPr>
      </p:pic>
    </p:spTree>
    <p:extLst>
      <p:ext uri="{BB962C8B-B14F-4D97-AF65-F5344CB8AC3E}">
        <p14:creationId xmlns:p14="http://schemas.microsoft.com/office/powerpoint/2010/main" val="198630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66256" y="2819400"/>
            <a:ext cx="8633967" cy="3505200"/>
          </a:xfrm>
        </p:spPr>
      </p:pic>
      <p:sp>
        <p:nvSpPr>
          <p:cNvPr id="8" name="Content Placeholder 8"/>
          <p:cNvSpPr txBox="1">
            <a:spLocks/>
          </p:cNvSpPr>
          <p:nvPr/>
        </p:nvSpPr>
        <p:spPr>
          <a:xfrm>
            <a:off x="3048000" y="1709051"/>
            <a:ext cx="5084523" cy="933451"/>
          </a:xfrm>
          <a:prstGeom prst="rect">
            <a:avLst/>
          </a:prstGeom>
          <a:blipFill>
            <a:blip r:embed="rId2"/>
            <a:tile tx="0" ty="0" sx="100000" sy="100000" flip="none" algn="tl"/>
          </a:blipFill>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Font typeface="Wingdings" panose="05000000000000000000" pitchFamily="2" charset="2"/>
              <a:buChar char="Ø"/>
            </a:pPr>
            <a:r>
              <a:rPr lang="en-US" sz="3200" b="1" dirty="0" smtClean="0"/>
              <a:t>Mozambican Study</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06" y="2825855"/>
            <a:ext cx="2742052" cy="34987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2814969"/>
            <a:ext cx="2825920" cy="35096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599" y="2836740"/>
            <a:ext cx="3087574" cy="3487860"/>
          </a:xfrm>
          <a:prstGeom prst="rect">
            <a:avLst/>
          </a:prstGeom>
        </p:spPr>
      </p:pic>
      <p:sp>
        <p:nvSpPr>
          <p:cNvPr id="3" name="TextBox 2"/>
          <p:cNvSpPr txBox="1"/>
          <p:nvPr/>
        </p:nvSpPr>
        <p:spPr>
          <a:xfrm>
            <a:off x="67906" y="5801733"/>
            <a:ext cx="9060622" cy="523220"/>
          </a:xfrm>
          <a:prstGeom prst="rect">
            <a:avLst/>
          </a:prstGeom>
          <a:noFill/>
        </p:spPr>
        <p:txBody>
          <a:bodyPr wrap="none" rtlCol="0">
            <a:spAutoFit/>
          </a:bodyPr>
          <a:lstStyle/>
          <a:p>
            <a:r>
              <a:rPr lang="en-US" sz="2800" dirty="0" err="1" smtClean="0"/>
              <a:t>Arao</a:t>
            </a:r>
            <a:r>
              <a:rPr lang="en-US" sz="2800" dirty="0" smtClean="0"/>
              <a:t>		    Moses		Nelson		</a:t>
            </a:r>
            <a:r>
              <a:rPr lang="en-US" sz="2800" dirty="0" err="1" smtClean="0"/>
              <a:t>Franciso</a:t>
            </a:r>
            <a:endParaRPr lang="en-US" sz="2800" dirty="0"/>
          </a:p>
        </p:txBody>
      </p:sp>
    </p:spTree>
    <p:extLst>
      <p:ext uri="{BB962C8B-B14F-4D97-AF65-F5344CB8AC3E}">
        <p14:creationId xmlns:p14="http://schemas.microsoft.com/office/powerpoint/2010/main" val="418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2" presetClass="entr" presetSubtype="8" fill="hold" nodeType="afterEffect">
                                  <p:stCondLst>
                                    <p:cond delay="20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2" presetClass="entr" presetSubtype="1" fill="hold" nodeType="afterEffect">
                                  <p:stCondLst>
                                    <p:cond delay="20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a:effectLst>
            <a:innerShdw blurRad="63500" dist="76200" dir="600000">
              <a:prstClr val="black">
                <a:alpha val="50000"/>
              </a:prstClr>
            </a:innerShdw>
          </a:effectLst>
        </p:spPr>
        <p:txBody>
          <a:bodyPr/>
          <a:lstStyle/>
          <a:p>
            <a:pPr algn="ctr"/>
            <a:r>
              <a:rPr lang="en-US" b="1" dirty="0"/>
              <a:t>Where is South </a:t>
            </a:r>
            <a:r>
              <a:rPr lang="en-US" b="1" dirty="0" smtClean="0"/>
              <a:t>Africa, Zimbabwe, </a:t>
            </a:r>
            <a:r>
              <a:rPr lang="en-US" b="1" dirty="0"/>
              <a:t>and Mozambique?</a:t>
            </a:r>
          </a:p>
        </p:txBody>
      </p:sp>
      <p:pic>
        <p:nvPicPr>
          <p:cNvPr id="4" name="Content Placeholder 7" descr="africa_big.gif"/>
          <p:cNvPicPr>
            <a:picLocks noGrp="1" noChangeAspect="1"/>
          </p:cNvPicPr>
          <p:nvPr>
            <p:ph idx="1"/>
          </p:nvPr>
        </p:nvPicPr>
        <p:blipFill>
          <a:blip r:embed="rId2"/>
          <a:stretch>
            <a:fillRect/>
          </a:stretch>
        </p:blipFill>
        <p:spPr>
          <a:xfrm>
            <a:off x="2722731" y="1806575"/>
            <a:ext cx="4363869" cy="4781964"/>
          </a:xfrm>
          <a:prstGeom prst="rect">
            <a:avLst/>
          </a:prstGeom>
          <a:ln w="88900" cap="sq" cmpd="thickThin">
            <a:solidFill>
              <a:schemeClr val="accent1"/>
            </a:solidFill>
            <a:prstDash val="solid"/>
            <a:miter lim="800000"/>
          </a:ln>
          <a:effectLst>
            <a:innerShdw blurRad="76200">
              <a:srgbClr val="000000"/>
            </a:innerShdw>
          </a:effectLst>
        </p:spPr>
      </p:pic>
      <p:sp>
        <p:nvSpPr>
          <p:cNvPr id="6" name="Oval 5"/>
          <p:cNvSpPr/>
          <p:nvPr/>
        </p:nvSpPr>
        <p:spPr>
          <a:xfrm>
            <a:off x="4724400" y="5029200"/>
            <a:ext cx="1447800" cy="1219200"/>
          </a:xfrm>
          <a:prstGeom prst="ellipse">
            <a:avLst/>
          </a:prstGeom>
          <a:no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86200"/>
            <a:ext cx="3519996" cy="2971800"/>
          </a:xfrm>
          <a:prstGeom prst="rect">
            <a:avLst/>
          </a:prstGeom>
        </p:spPr>
      </p:pic>
      <p:sp>
        <p:nvSpPr>
          <p:cNvPr id="8" name="Oval 7"/>
          <p:cNvSpPr/>
          <p:nvPr/>
        </p:nvSpPr>
        <p:spPr>
          <a:xfrm>
            <a:off x="3124200" y="3897086"/>
            <a:ext cx="3810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80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40065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52400" y="152400"/>
            <a:ext cx="8686800" cy="6515100"/>
          </a:xfrm>
        </p:spPr>
      </p:pic>
    </p:spTree>
    <p:extLst>
      <p:ext uri="{BB962C8B-B14F-4D97-AF65-F5344CB8AC3E}">
        <p14:creationId xmlns:p14="http://schemas.microsoft.com/office/powerpoint/2010/main" val="22329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a:t>THE PILLAR MUST BE COMPLETED </a:t>
            </a:r>
            <a:endParaRPr lang="en-US" sz="3200" b="1" dirty="0">
              <a:solidFill>
                <a:schemeClr val="bg1"/>
              </a:solidFill>
            </a:endParaRPr>
          </a:p>
        </p:txBody>
      </p:sp>
      <p:sp>
        <p:nvSpPr>
          <p:cNvPr id="9" name="Content Placeholder 8"/>
          <p:cNvSpPr>
            <a:spLocks noGrp="1"/>
          </p:cNvSpPr>
          <p:nvPr>
            <p:ph sz="half" idx="2"/>
          </p:nvPr>
        </p:nvSpPr>
        <p:spPr>
          <a:xfrm>
            <a:off x="3048000" y="1809749"/>
            <a:ext cx="5084523" cy="2686051"/>
          </a:xfrm>
          <a:blipFill>
            <a:blip r:embed="rId2"/>
            <a:tile tx="0" ty="0" sx="100000" sy="100000" flip="none" algn="tl"/>
          </a:blipFill>
        </p:spPr>
        <p:txBody>
          <a:bodyPr>
            <a:normAutofit/>
          </a:bodyPr>
          <a:lstStyle/>
          <a:p>
            <a:pPr>
              <a:buFont typeface="Wingdings" panose="05000000000000000000" pitchFamily="2" charset="2"/>
              <a:buChar char="Ø"/>
            </a:pPr>
            <a:r>
              <a:rPr lang="en-US" sz="3200" b="1" dirty="0" smtClean="0"/>
              <a:t>Starting new congregations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76400"/>
            <a:ext cx="2780851" cy="335280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82" y="1533525"/>
            <a:ext cx="8720436" cy="5334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962" y="1533524"/>
            <a:ext cx="5523315" cy="5324475"/>
          </a:xfrm>
          <a:prstGeom prst="rect">
            <a:avLst/>
          </a:prstGeom>
        </p:spPr>
      </p:pic>
      <p:sp>
        <p:nvSpPr>
          <p:cNvPr id="6" name="TextBox 5"/>
          <p:cNvSpPr txBox="1"/>
          <p:nvPr/>
        </p:nvSpPr>
        <p:spPr>
          <a:xfrm>
            <a:off x="3836504" y="5847234"/>
            <a:ext cx="5452134" cy="584775"/>
          </a:xfrm>
          <a:prstGeom prst="rect">
            <a:avLst/>
          </a:prstGeom>
          <a:noFill/>
        </p:spPr>
        <p:txBody>
          <a:bodyPr wrap="none" rtlCol="0">
            <a:spAutoFit/>
          </a:bodyPr>
          <a:lstStyle/>
          <a:p>
            <a:r>
              <a:rPr lang="en-US" sz="3200" b="1" dirty="0" err="1" smtClean="0">
                <a:solidFill>
                  <a:schemeClr val="bg1"/>
                </a:solidFill>
              </a:rPr>
              <a:t>Mulalo</a:t>
            </a:r>
            <a:r>
              <a:rPr lang="en-US" sz="3200" b="1" dirty="0" smtClean="0">
                <a:solidFill>
                  <a:schemeClr val="bg1"/>
                </a:solidFill>
              </a:rPr>
              <a:t> (Peace) &amp; Faith</a:t>
            </a:r>
            <a:endParaRPr lang="en-US" sz="3200" b="1" dirty="0">
              <a:solidFill>
                <a:schemeClr val="bg1"/>
              </a:solidFill>
            </a:endParaRPr>
          </a:p>
        </p:txBody>
      </p:sp>
    </p:spTree>
    <p:extLst>
      <p:ext uri="{BB962C8B-B14F-4D97-AF65-F5344CB8AC3E}">
        <p14:creationId xmlns:p14="http://schemas.microsoft.com/office/powerpoint/2010/main" val="14372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par>
                          <p:cTn id="8" fill="hold">
                            <p:stCondLst>
                              <p:cond delay="6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smtClean="0"/>
              <a:t>CONCLUSION</a:t>
            </a:r>
            <a:endParaRPr lang="en-US" sz="3200" b="1" dirty="0">
              <a:solidFill>
                <a:schemeClr val="bg1"/>
              </a:solidFill>
            </a:endParaRPr>
          </a:p>
        </p:txBody>
      </p:sp>
      <p:sp>
        <p:nvSpPr>
          <p:cNvPr id="9" name="Content Placeholder 8"/>
          <p:cNvSpPr>
            <a:spLocks noGrp="1"/>
          </p:cNvSpPr>
          <p:nvPr>
            <p:ph sz="half" idx="2"/>
          </p:nvPr>
        </p:nvSpPr>
        <p:spPr>
          <a:xfrm>
            <a:off x="304800" y="5791200"/>
            <a:ext cx="8534400" cy="838200"/>
          </a:xfrm>
          <a:blipFill>
            <a:blip r:embed="rId2"/>
            <a:tile tx="0" ty="0" sx="100000" sy="100000" flip="none" algn="tl"/>
          </a:blipFill>
        </p:spPr>
        <p:txBody>
          <a:bodyPr>
            <a:normAutofit fontScale="92500"/>
          </a:bodyPr>
          <a:lstStyle/>
          <a:p>
            <a:pPr>
              <a:buFont typeface="Wingdings" panose="05000000000000000000" pitchFamily="2" charset="2"/>
              <a:buChar char="Ø"/>
            </a:pPr>
            <a:r>
              <a:rPr lang="en-US" sz="3200" b="1" dirty="0" smtClean="0"/>
              <a:t>Do we stand as pillars in this church?</a:t>
            </a:r>
            <a:endParaRPr lang="en-US" sz="30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19400" y="2209800"/>
            <a:ext cx="3928335" cy="294841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600200"/>
            <a:ext cx="5384800" cy="4038600"/>
          </a:xfrm>
          <a:prstGeom prst="rect">
            <a:avLst/>
          </a:prstGeom>
        </p:spPr>
      </p:pic>
    </p:spTree>
    <p:extLst>
      <p:ext uri="{BB962C8B-B14F-4D97-AF65-F5344CB8AC3E}">
        <p14:creationId xmlns:p14="http://schemas.microsoft.com/office/powerpoint/2010/main" val="134868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smtClean="0"/>
              <a:t>CONCLUSION</a:t>
            </a:r>
            <a:endParaRPr lang="en-US" sz="3200" b="1" dirty="0">
              <a:solidFill>
                <a:schemeClr val="bg1"/>
              </a:solidFill>
            </a:endParaRPr>
          </a:p>
        </p:txBody>
      </p:sp>
      <p:sp>
        <p:nvSpPr>
          <p:cNvPr id="9" name="Content Placeholder 8"/>
          <p:cNvSpPr>
            <a:spLocks noGrp="1"/>
          </p:cNvSpPr>
          <p:nvPr>
            <p:ph sz="half" idx="2"/>
          </p:nvPr>
        </p:nvSpPr>
        <p:spPr>
          <a:xfrm>
            <a:off x="609600" y="5486400"/>
            <a:ext cx="7980123" cy="1143000"/>
          </a:xfrm>
          <a:blipFill>
            <a:blip r:embed="rId2"/>
            <a:tile tx="0" ty="0" sx="100000" sy="100000" flip="none" algn="tl"/>
          </a:blipFill>
        </p:spPr>
        <p:txBody>
          <a:bodyPr>
            <a:normAutofit/>
          </a:bodyPr>
          <a:lstStyle/>
          <a:p>
            <a:pPr algn="ctr">
              <a:buFont typeface="Wingdings" panose="05000000000000000000" pitchFamily="2" charset="2"/>
              <a:buChar char="Ø"/>
            </a:pPr>
            <a:r>
              <a:rPr lang="en-US" sz="3200" b="1" dirty="0" smtClean="0"/>
              <a:t>Are we helping young people to develop?</a:t>
            </a:r>
            <a:endParaRPr lang="en-US" sz="30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92634" y="1905000"/>
            <a:ext cx="4365589" cy="32766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048" y="381000"/>
            <a:ext cx="8485903" cy="5029200"/>
          </a:xfrm>
          <a:prstGeom prst="rect">
            <a:avLst/>
          </a:prstGeom>
        </p:spPr>
      </p:pic>
    </p:spTree>
    <p:extLst>
      <p:ext uri="{BB962C8B-B14F-4D97-AF65-F5344CB8AC3E}">
        <p14:creationId xmlns:p14="http://schemas.microsoft.com/office/powerpoint/2010/main" val="22389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par>
                          <p:cTn id="8" fill="hold">
                            <p:stCondLst>
                              <p:cond delay="600"/>
                            </p:stCondLst>
                            <p:childTnLst>
                              <p:par>
                                <p:cTn id="9" presetID="47"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smtClean="0"/>
              <a:t>CONCLUSION</a:t>
            </a:r>
            <a:endParaRPr lang="en-US" sz="3200" b="1" dirty="0">
              <a:solidFill>
                <a:schemeClr val="bg1"/>
              </a:solidFill>
            </a:endParaRPr>
          </a:p>
        </p:txBody>
      </p:sp>
      <p:sp>
        <p:nvSpPr>
          <p:cNvPr id="9" name="Content Placeholder 8"/>
          <p:cNvSpPr>
            <a:spLocks noGrp="1"/>
          </p:cNvSpPr>
          <p:nvPr>
            <p:ph sz="half" idx="2"/>
          </p:nvPr>
        </p:nvSpPr>
        <p:spPr>
          <a:xfrm>
            <a:off x="609600" y="5486400"/>
            <a:ext cx="7980123" cy="1143000"/>
          </a:xfrm>
          <a:blipFill>
            <a:blip r:embed="rId2"/>
            <a:tile tx="0" ty="0" sx="100000" sy="100000" flip="none" algn="tl"/>
          </a:blipFill>
        </p:spPr>
        <p:txBody>
          <a:bodyPr>
            <a:normAutofit/>
          </a:bodyPr>
          <a:lstStyle/>
          <a:p>
            <a:pPr algn="ctr">
              <a:buFont typeface="Wingdings" panose="05000000000000000000" pitchFamily="2" charset="2"/>
              <a:buChar char="Ø"/>
            </a:pPr>
            <a:r>
              <a:rPr lang="en-US" sz="3200" b="1" dirty="0" smtClean="0"/>
              <a:t>Are we bearing up under the load?</a:t>
            </a:r>
            <a:endParaRPr lang="en-US" sz="30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0" y="1676400"/>
            <a:ext cx="4876800" cy="366029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 y="381000"/>
            <a:ext cx="9060870" cy="4983479"/>
          </a:xfrm>
          <a:prstGeom prst="rect">
            <a:avLst/>
          </a:prstGeom>
        </p:spPr>
      </p:pic>
    </p:spTree>
    <p:extLst>
      <p:ext uri="{BB962C8B-B14F-4D97-AF65-F5344CB8AC3E}">
        <p14:creationId xmlns:p14="http://schemas.microsoft.com/office/powerpoint/2010/main" val="24875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par>
                          <p:cTn id="8" fill="hold">
                            <p:stCondLst>
                              <p:cond delay="600"/>
                            </p:stCondLst>
                            <p:childTnLst>
                              <p:par>
                                <p:cTn id="9" presetID="31"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3080" cy="1153076"/>
          </a:xfrm>
          <a:blipFill>
            <a:blip r:embed="rId2"/>
            <a:tile tx="0" ty="0" sx="100000" sy="100000" flip="none" algn="tl"/>
          </a:blipFill>
          <a:ln>
            <a:solidFill>
              <a:schemeClr val="accent1"/>
            </a:solidFill>
          </a:ln>
        </p:spPr>
        <p:txBody>
          <a:bodyPr/>
          <a:lstStyle/>
          <a:p>
            <a:pPr algn="ctr"/>
            <a:r>
              <a:rPr lang="en-US" b="1" dirty="0" smtClean="0"/>
              <a:t>CONCLUSION</a:t>
            </a:r>
            <a:endParaRPr lang="en-US" sz="3200" b="1" dirty="0">
              <a:solidFill>
                <a:schemeClr val="bg1"/>
              </a:solidFill>
            </a:endParaRPr>
          </a:p>
        </p:txBody>
      </p:sp>
      <p:sp>
        <p:nvSpPr>
          <p:cNvPr id="9" name="Content Placeholder 8"/>
          <p:cNvSpPr>
            <a:spLocks noGrp="1"/>
          </p:cNvSpPr>
          <p:nvPr>
            <p:ph sz="half" idx="2"/>
          </p:nvPr>
        </p:nvSpPr>
        <p:spPr>
          <a:xfrm>
            <a:off x="609600" y="5486400"/>
            <a:ext cx="7980123" cy="1143000"/>
          </a:xfrm>
          <a:blipFill>
            <a:blip r:embed="rId2"/>
            <a:tile tx="0" ty="0" sx="100000" sy="100000" flip="none" algn="tl"/>
          </a:blipFill>
        </p:spPr>
        <p:txBody>
          <a:bodyPr>
            <a:normAutofit lnSpcReduction="10000"/>
          </a:bodyPr>
          <a:lstStyle/>
          <a:p>
            <a:pPr algn="ctr">
              <a:buFont typeface="Wingdings" panose="05000000000000000000" pitchFamily="2" charset="2"/>
              <a:buChar char="Ø"/>
            </a:pPr>
            <a:r>
              <a:rPr lang="en-US" sz="3200" b="1" dirty="0" smtClean="0"/>
              <a:t>Example in Jer. 1:18</a:t>
            </a:r>
          </a:p>
          <a:p>
            <a:pPr algn="ctr">
              <a:buFont typeface="Wingdings" panose="05000000000000000000" pitchFamily="2" charset="2"/>
              <a:buChar char="Ø"/>
            </a:pPr>
            <a:r>
              <a:rPr lang="en-US" sz="3200" b="1" dirty="0" smtClean="0"/>
              <a:t>Be a pillar of iron!</a:t>
            </a:r>
            <a:endParaRPr lang="en-US" sz="3000" b="1" dirty="0" smtClean="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0" y="1676400"/>
            <a:ext cx="4876800" cy="3660290"/>
          </a:xfrm>
        </p:spPr>
      </p:pic>
    </p:spTree>
    <p:extLst>
      <p:ext uri="{BB962C8B-B14F-4D97-AF65-F5344CB8AC3E}">
        <p14:creationId xmlns:p14="http://schemas.microsoft.com/office/powerpoint/2010/main" val="19741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6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6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smtClean="0"/>
              <a:t>Building Pillars in the Church</a:t>
            </a:r>
            <a:endParaRPr lang="en-US" sz="4800" dirty="0"/>
          </a:p>
        </p:txBody>
      </p:sp>
      <p:sp>
        <p:nvSpPr>
          <p:cNvPr id="3" name="Subtitle 2"/>
          <p:cNvSpPr>
            <a:spLocks noGrp="1"/>
          </p:cNvSpPr>
          <p:nvPr>
            <p:ph type="subTitle" idx="1"/>
          </p:nvPr>
        </p:nvSpPr>
        <p:spPr>
          <a:xfrm>
            <a:off x="994317" y="5181600"/>
            <a:ext cx="7117180" cy="861420"/>
          </a:xfrm>
        </p:spPr>
        <p:txBody>
          <a:bodyPr/>
          <a:lstStyle/>
          <a:p>
            <a:pPr algn="ctr"/>
            <a:r>
              <a:rPr lang="en-US" dirty="0" smtClean="0"/>
              <a:t>2015-2017</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28600"/>
            <a:ext cx="4229015" cy="2818638"/>
          </a:xfrm>
          <a:prstGeom prst="rect">
            <a:avLst/>
          </a:prstGeom>
        </p:spPr>
      </p:pic>
    </p:spTree>
    <p:extLst>
      <p:ext uri="{BB962C8B-B14F-4D97-AF65-F5344CB8AC3E}">
        <p14:creationId xmlns:p14="http://schemas.microsoft.com/office/powerpoint/2010/main" val="388201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457200"/>
            <a:ext cx="7162800" cy="114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4000" dirty="0" smtClean="0"/>
              <a:t>Building Pillars in the church</a:t>
            </a:r>
            <a:endParaRPr lang="en-US" sz="40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1371600" cy="6324601"/>
          </a:xfrm>
        </p:spPr>
      </p:pic>
      <p:sp>
        <p:nvSpPr>
          <p:cNvPr id="6" name="Text Placeholder 5"/>
          <p:cNvSpPr>
            <a:spLocks noGrp="1"/>
          </p:cNvSpPr>
          <p:nvPr>
            <p:ph type="body" sz="half" idx="2"/>
          </p:nvPr>
        </p:nvSpPr>
        <p:spPr>
          <a:xfrm>
            <a:off x="1905000" y="2286000"/>
            <a:ext cx="6858000" cy="2590800"/>
          </a:xfrm>
          <a:solidFill>
            <a:schemeClr val="bg1"/>
          </a:solidFill>
        </p:spPr>
        <p:txBody>
          <a:bodyPr>
            <a:normAutofit/>
          </a:bodyPr>
          <a:lstStyle/>
          <a:p>
            <a:r>
              <a:rPr lang="en-US" sz="2400" b="1" dirty="0"/>
              <a:t>1 </a:t>
            </a:r>
            <a:r>
              <a:rPr lang="en-US" sz="2400" b="1" dirty="0" err="1"/>
              <a:t>Ti</a:t>
            </a:r>
            <a:r>
              <a:rPr lang="en-US" sz="2400" b="1" dirty="0"/>
              <a:t> 3:15  — 15 but in case I am delayed, I write so that you will know how one ought to conduct himself in the household of God, which is </a:t>
            </a:r>
            <a:r>
              <a:rPr lang="en-US" sz="2400" b="1" u="sng" dirty="0"/>
              <a:t>the church of the living God, the pillar and support of </a:t>
            </a:r>
            <a:r>
              <a:rPr lang="en-US" sz="2400" b="1" u="sng" dirty="0" smtClean="0"/>
              <a:t>the </a:t>
            </a:r>
            <a:r>
              <a:rPr lang="en-US" sz="2400" b="1" u="sng" dirty="0"/>
              <a:t>truth</a:t>
            </a:r>
            <a:r>
              <a:rPr lang="en-US" sz="2400" b="1" dirty="0" smtClean="0"/>
              <a:t>.</a:t>
            </a:r>
          </a:p>
        </p:txBody>
      </p:sp>
    </p:spTree>
    <p:extLst>
      <p:ext uri="{BB962C8B-B14F-4D97-AF65-F5344CB8AC3E}">
        <p14:creationId xmlns:p14="http://schemas.microsoft.com/office/powerpoint/2010/main" val="214252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457200"/>
            <a:ext cx="7162800" cy="114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4000" dirty="0" smtClean="0"/>
              <a:t>Building Pillars in the church</a:t>
            </a:r>
            <a:endParaRPr lang="en-US" sz="40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1371600" cy="6324601"/>
          </a:xfrm>
        </p:spPr>
      </p:pic>
      <p:sp>
        <p:nvSpPr>
          <p:cNvPr id="6" name="Text Placeholder 5"/>
          <p:cNvSpPr>
            <a:spLocks noGrp="1"/>
          </p:cNvSpPr>
          <p:nvPr>
            <p:ph type="body" sz="half" idx="2"/>
          </p:nvPr>
        </p:nvSpPr>
        <p:spPr>
          <a:xfrm>
            <a:off x="1905000" y="2133600"/>
            <a:ext cx="6858000" cy="3048000"/>
          </a:xfrm>
          <a:solidFill>
            <a:schemeClr val="bg1"/>
          </a:solidFill>
        </p:spPr>
        <p:txBody>
          <a:bodyPr>
            <a:normAutofit/>
          </a:bodyPr>
          <a:lstStyle/>
          <a:p>
            <a:r>
              <a:rPr lang="en-US" sz="2400" b="1" dirty="0" smtClean="0"/>
              <a:t>Ga </a:t>
            </a:r>
            <a:r>
              <a:rPr lang="en-US" sz="2400" b="1" dirty="0"/>
              <a:t>2:9  — 9 and recognizing the grace that had been given to me, James and Cephas and John, who were </a:t>
            </a:r>
            <a:r>
              <a:rPr lang="en-US" sz="2400" b="1" u="sng" dirty="0"/>
              <a:t>reputed to be pillars</a:t>
            </a:r>
            <a:r>
              <a:rPr lang="en-US" sz="2400" b="1" dirty="0"/>
              <a:t>, gave to me and Barnabas the right hand of fellowship, so that we might go to the Gentiles and they to the circumcised</a:t>
            </a:r>
            <a:r>
              <a:rPr lang="en-US" sz="2400" b="1" dirty="0" smtClean="0"/>
              <a:t>.</a:t>
            </a:r>
          </a:p>
          <a:p>
            <a:endParaRPr lang="en-US" sz="2400" b="1" dirty="0" smtClean="0"/>
          </a:p>
        </p:txBody>
      </p:sp>
    </p:spTree>
    <p:extLst>
      <p:ext uri="{BB962C8B-B14F-4D97-AF65-F5344CB8AC3E}">
        <p14:creationId xmlns:p14="http://schemas.microsoft.com/office/powerpoint/2010/main" val="24005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457200"/>
            <a:ext cx="7162800" cy="114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4000" dirty="0" smtClean="0"/>
              <a:t>Building Pillars in the church</a:t>
            </a:r>
            <a:endParaRPr lang="en-US" sz="40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1371600" cy="6324601"/>
          </a:xfrm>
        </p:spPr>
      </p:pic>
      <p:sp>
        <p:nvSpPr>
          <p:cNvPr id="6" name="Text Placeholder 5"/>
          <p:cNvSpPr>
            <a:spLocks noGrp="1"/>
          </p:cNvSpPr>
          <p:nvPr>
            <p:ph type="body" sz="half" idx="2"/>
          </p:nvPr>
        </p:nvSpPr>
        <p:spPr>
          <a:xfrm>
            <a:off x="1905000" y="2514600"/>
            <a:ext cx="6858000" cy="2209800"/>
          </a:xfrm>
          <a:blipFill>
            <a:blip r:embed="rId3"/>
            <a:tile tx="0" ty="0" sx="100000" sy="100000" flip="none" algn="tl"/>
          </a:blipFill>
        </p:spPr>
        <p:txBody>
          <a:bodyPr>
            <a:normAutofit/>
          </a:bodyPr>
          <a:lstStyle/>
          <a:p>
            <a:pPr algn="ctr"/>
            <a:r>
              <a:rPr lang="en-US" sz="4000" b="1" dirty="0"/>
              <a:t>What does it take to build pillars in the church?</a:t>
            </a:r>
          </a:p>
          <a:p>
            <a:endParaRPr lang="en-US" sz="2400" b="1" dirty="0" smtClean="0"/>
          </a:p>
        </p:txBody>
      </p:sp>
    </p:spTree>
    <p:extLst>
      <p:ext uri="{BB962C8B-B14F-4D97-AF65-F5344CB8AC3E}">
        <p14:creationId xmlns:p14="http://schemas.microsoft.com/office/powerpoint/2010/main" val="130284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7848600" cy="685801"/>
          </a:xfrm>
          <a:solidFill>
            <a:schemeClr val="accent6">
              <a:lumMod val="50000"/>
            </a:schemeClr>
          </a:solidFill>
        </p:spPr>
        <p:txBody>
          <a:bodyPr/>
          <a:lstStyle/>
          <a:p>
            <a:pPr algn="ctr"/>
            <a:r>
              <a:rPr lang="en-US" sz="3200" b="1" dirty="0" smtClean="0"/>
              <a:t>Pillars Do not Begin as Pillars </a:t>
            </a:r>
            <a:endParaRPr lang="en-US" sz="32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752600"/>
            <a:ext cx="3124200" cy="4611479"/>
          </a:xfrm>
        </p:spPr>
      </p:pic>
      <p:sp>
        <p:nvSpPr>
          <p:cNvPr id="4" name="Text Placeholder 3"/>
          <p:cNvSpPr>
            <a:spLocks noGrp="1"/>
          </p:cNvSpPr>
          <p:nvPr>
            <p:ph type="body" sz="half" idx="2"/>
          </p:nvPr>
        </p:nvSpPr>
        <p:spPr>
          <a:xfrm>
            <a:off x="4191000" y="1905000"/>
            <a:ext cx="4355892" cy="2819400"/>
          </a:xfrm>
          <a:solidFill>
            <a:schemeClr val="bg1"/>
          </a:solidFill>
        </p:spPr>
        <p:txBody>
          <a:bodyPr>
            <a:normAutofit/>
          </a:bodyPr>
          <a:lstStyle/>
          <a:p>
            <a:r>
              <a:rPr lang="en-US" sz="2400" b="1" dirty="0"/>
              <a:t>2 </a:t>
            </a:r>
            <a:r>
              <a:rPr lang="en-US" sz="2400" b="1" dirty="0" err="1"/>
              <a:t>Ti</a:t>
            </a:r>
            <a:r>
              <a:rPr lang="en-US" sz="2400" b="1" dirty="0"/>
              <a:t> 3:15 </a:t>
            </a:r>
            <a:r>
              <a:rPr lang="en-US" sz="2400" dirty="0"/>
              <a:t> — 15 and that </a:t>
            </a:r>
            <a:r>
              <a:rPr lang="en-US" sz="2400" u="sng" dirty="0"/>
              <a:t>from childhood you have known the sacred writings </a:t>
            </a:r>
            <a:r>
              <a:rPr lang="en-US" sz="2400" dirty="0"/>
              <a:t>which are able to give you the wisdom that leads to salvation through faith which is in Christ Jesus.</a:t>
            </a:r>
          </a:p>
        </p:txBody>
      </p:sp>
      <p:graphicFrame>
        <p:nvGraphicFramePr>
          <p:cNvPr id="8" name="Object 7"/>
          <p:cNvGraphicFramePr>
            <a:graphicFrameLocks noChangeAspect="1"/>
          </p:cNvGraphicFramePr>
          <p:nvPr>
            <p:extLst>
              <p:ext uri="{D42A27DB-BD31-4B8C-83A1-F6EECF244321}">
                <p14:modId xmlns:p14="http://schemas.microsoft.com/office/powerpoint/2010/main" val="1600202653"/>
              </p:ext>
            </p:extLst>
          </p:nvPr>
        </p:nvGraphicFramePr>
        <p:xfrm>
          <a:off x="606425" y="5819775"/>
          <a:ext cx="5722938" cy="9525"/>
        </p:xfrm>
        <a:graphic>
          <a:graphicData uri="http://schemas.openxmlformats.org/presentationml/2006/ole">
            <mc:AlternateContent xmlns:mc="http://schemas.openxmlformats.org/markup-compatibility/2006">
              <mc:Choice xmlns:v="urn:schemas-microsoft-com:vml" Requires="v">
                <p:oleObj spid="_x0000_s1115" name="Document" r:id="rId4" imgW="6381720" imgH="43014600" progId="WP16Doc">
                  <p:link updateAutomatic="1"/>
                </p:oleObj>
              </mc:Choice>
              <mc:Fallback>
                <p:oleObj name="Document" r:id="rId4" imgW="6381720" imgH="43014600" progId="WP16Doc">
                  <p:link updateAutomatic="1"/>
                  <p:pic>
                    <p:nvPicPr>
                      <p:cNvPr id="0" name=""/>
                      <p:cNvPicPr/>
                      <p:nvPr/>
                    </p:nvPicPr>
                    <p:blipFill>
                      <a:blip r:embed="rId5"/>
                      <a:stretch>
                        <a:fillRect/>
                      </a:stretch>
                    </p:blipFill>
                    <p:spPr>
                      <a:xfrm>
                        <a:off x="606425" y="5819775"/>
                        <a:ext cx="5722938" cy="9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36445064"/>
              </p:ext>
            </p:extLst>
          </p:nvPr>
        </p:nvGraphicFramePr>
        <p:xfrm>
          <a:off x="609600" y="5486400"/>
          <a:ext cx="5715000" cy="676275"/>
        </p:xfrm>
        <a:graphic>
          <a:graphicData uri="http://schemas.openxmlformats.org/presentationml/2006/ole">
            <mc:AlternateContent xmlns:mc="http://schemas.openxmlformats.org/markup-compatibility/2006">
              <mc:Choice xmlns:v="urn:schemas-microsoft-com:vml" Requires="v">
                <p:oleObj spid="_x0000_s1116" name="Document" r:id="rId4" imgW="6381720" imgH="676080" progId="WP16Doc">
                  <p:link updateAutomatic="1"/>
                </p:oleObj>
              </mc:Choice>
              <mc:Fallback>
                <p:oleObj name="Document" r:id="rId4" imgW="6381720" imgH="676080" progId="WP16Doc">
                  <p:link updateAutomatic="1"/>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486400"/>
                        <a:ext cx="5715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708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2352</TotalTime>
  <Words>1095</Words>
  <Application>Microsoft Office PowerPoint</Application>
  <PresentationFormat>On-screen Show (4:3)</PresentationFormat>
  <Paragraphs>114</Paragraphs>
  <Slides>46</Slides>
  <Notes>0</Notes>
  <HiddenSlides>6</HiddenSlides>
  <MMClips>0</MMClips>
  <ScaleCrop>false</ScaleCrop>
  <HeadingPairs>
    <vt:vector size="6" baseType="variant">
      <vt:variant>
        <vt:lpstr>Theme</vt:lpstr>
      </vt:variant>
      <vt:variant>
        <vt:i4>1</vt:i4>
      </vt:variant>
      <vt:variant>
        <vt:lpstr>Links</vt:lpstr>
      </vt:variant>
      <vt:variant>
        <vt:i4>11</vt:i4>
      </vt:variant>
      <vt:variant>
        <vt:lpstr>Slide Titles</vt:lpstr>
      </vt:variant>
      <vt:variant>
        <vt:i4>46</vt:i4>
      </vt:variant>
    </vt:vector>
  </HeadingPairs>
  <TitlesOfParts>
    <vt:vector size="58" baseType="lpstr">
      <vt:lpstr>Summer</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C:\Users\David\Documents\DAVE'S SERMONS\Presentation Sermons\Building Pillars in the Church-2017 presentation.wpd\1</vt:lpstr>
      <vt:lpstr>PowerPoint Presentation</vt:lpstr>
      <vt:lpstr>Africa</vt:lpstr>
      <vt:lpstr>AFRICA</vt:lpstr>
      <vt:lpstr>Where is South Africa, Zimbabwe, and Mozambique?</vt:lpstr>
      <vt:lpstr>Building Pillars in the Church</vt:lpstr>
      <vt:lpstr>Building Pillars in the church</vt:lpstr>
      <vt:lpstr>Building Pillars in the church</vt:lpstr>
      <vt:lpstr>Building Pillars in the church</vt:lpstr>
      <vt:lpstr>Pillars Do not Begin as Pillars </vt:lpstr>
      <vt:lpstr>Pillars Do not Begin as Pillars </vt:lpstr>
      <vt:lpstr>Pillars Do not Begin as Pillars </vt:lpstr>
      <vt:lpstr>Pillars Do not Begin as Pillars </vt:lpstr>
      <vt:lpstr>Pillars Do not Begin as Pillars </vt:lpstr>
      <vt:lpstr>Pillars Do not Begin as Pillars </vt:lpstr>
      <vt:lpstr>Pillars Do not Begin as Pillars </vt:lpstr>
      <vt:lpstr>Pillars Do not Begin as Pillars </vt:lpstr>
      <vt:lpstr>Pillars Do not Begin as Pillars </vt:lpstr>
      <vt:lpstr>Pillars Do not Begin as Pillars </vt:lpstr>
      <vt:lpstr>PILLARS NEED TO BE SHAPED  AND STRENGTHENED</vt:lpstr>
      <vt:lpstr>PILLARS NEED  SHAPED AND STRENGTHENED</vt:lpstr>
      <vt:lpstr>PILLARS NEED  SHAPED AND STRENGTHENED</vt:lpstr>
      <vt:lpstr>PILLARS NEED  SHAPED AND STRENGTHENED</vt:lpstr>
      <vt:lpstr>PILLARS NEED  SHAPED AND STRENGTHENED</vt:lpstr>
      <vt:lpstr>PILLARS NEED  SHAPED AND STRENGTHENED</vt:lpstr>
      <vt:lpstr>PILLARS NEED  SHAPED AND STRENGTHENED</vt:lpstr>
      <vt:lpstr>PILLARS NEED  SHAPED AND STRENGTHENED</vt:lpstr>
      <vt:lpstr>PILLARS NEED  SHAPED AND STRENGTHENED</vt:lpstr>
      <vt:lpstr>PILLARS NEED  SHAPED AND STRENGTHENED</vt:lpstr>
      <vt:lpstr>PILLARS NEED  SHAPED AND STRENGTHENED</vt:lpstr>
      <vt:lpstr>PILLARS NEED  SHAPED AND STRENGTHENED</vt:lpstr>
      <vt:lpstr>THE PILLAR MUST BE COMPLETED </vt:lpstr>
      <vt:lpstr>THE PILLAR MUST BE COMPLETED </vt:lpstr>
      <vt:lpstr>THE PILLAR MUST BE COMPLETED </vt:lpstr>
      <vt:lpstr>THE PILLAR MUST BE COMPLETED </vt:lpstr>
      <vt:lpstr>THE PILLAR MUST BE COMPLETED </vt:lpstr>
      <vt:lpstr>THE PILLAR MUST BE COMPLETED </vt:lpstr>
      <vt:lpstr>THE PILLAR MUST BE COMPLETED </vt:lpstr>
      <vt:lpstr>THE PILLAR MUST BE COMPLETED </vt:lpstr>
      <vt:lpstr>THE PILLAR MUST BE COMPLETED </vt:lpstr>
      <vt:lpstr>THE PILLAR MUST BE COMPLETED </vt:lpstr>
      <vt:lpstr>THE PILLAR MUST BE COMPLETED </vt:lpstr>
      <vt:lpstr>THE PILLAR MUST BE COMPLETED </vt:lpstr>
      <vt:lpstr>CONCLUSION</vt:lpstr>
      <vt:lpstr>CONCLUSION</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Beckley</dc:creator>
  <cp:lastModifiedBy>David Beckley</cp:lastModifiedBy>
  <cp:revision>111</cp:revision>
  <dcterms:created xsi:type="dcterms:W3CDTF">2017-11-11T16:16:01Z</dcterms:created>
  <dcterms:modified xsi:type="dcterms:W3CDTF">2017-12-24T03:01:24Z</dcterms:modified>
</cp:coreProperties>
</file>